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Amatic SC"/>
      <p:regular r:id="rId60"/>
      <p:bold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Jua"/>
      <p:regular r:id="rId66"/>
    </p:embeddedFont>
    <p:embeddedFont>
      <p:font typeface="Merriweather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DF6247-DC07-44A3-AD89-AA721474B0C7}">
  <a:tblStyle styleId="{F7DF6247-DC07-44A3-AD89-AA721474B0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543BB80-BBA1-426C-8FF8-4C1BC28095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Merriweather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regular.fntdata"/><Relationship Id="rId61" Type="http://schemas.openxmlformats.org/officeDocument/2006/relationships/font" Target="fonts/AmaticSC-bold.fntdata"/><Relationship Id="rId20" Type="http://schemas.openxmlformats.org/officeDocument/2006/relationships/slide" Target="slides/slide15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7.xml"/><Relationship Id="rId66" Type="http://schemas.openxmlformats.org/officeDocument/2006/relationships/font" Target="fonts/Jua-regular.fntdata"/><Relationship Id="rId21" Type="http://schemas.openxmlformats.org/officeDocument/2006/relationships/slide" Target="slides/slide16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68" Type="http://schemas.openxmlformats.org/officeDocument/2006/relationships/font" Target="fonts/Merriweather-bold.fntdata"/><Relationship Id="rId23" Type="http://schemas.openxmlformats.org/officeDocument/2006/relationships/slide" Target="slides/slide18.xml"/><Relationship Id="rId67" Type="http://schemas.openxmlformats.org/officeDocument/2006/relationships/font" Target="fonts/Merriweather-regular.fntdata"/><Relationship Id="rId60" Type="http://schemas.openxmlformats.org/officeDocument/2006/relationships/font" Target="fonts/AmaticSC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erriweather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13a15b8f659_2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13a15b8f659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밀집층의 뉴런은 입력 개수만큼 10개의 가중치를 가지고 1개의 출력을 만들지만, 합성곱 층의 뉴런은 3개의 가중치를 가지고 8개의 출력을 만듦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3a15b8f659_2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3a15b8f659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합성곱(convolution)은 마치 입력 데이터에 마법의 도장을 찍어서 유용한 특성만 드러나게 하는 것으로 비유할 수 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합성곱 신경망에서는 완전 연결 신경망과 달리 뉴런을 필터(filter) 혹은 커널(kernel)이라고 부름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밀집층에서 여러 개의 뉴런을 사용하듯이, 합성곱 층에서도 여러 개의 필터를 사용함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여러 개의 필터를 사용하면, 합성곱 계산을 통해 얻은 출력인 특성 맵은 순서대로 차곡차곡 쌓임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합성곱 층을 1개 이상 사용한 인공 신경망을 합성곱 신경망이라고 함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13a15b8f659_2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13a15b8f659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 배열의 주위를 가상의 원소로 채우는 것을 패딩이라고 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밸리드 패딩 : 패딩 없이 순수한 입력 배열에서만 합성곱을 하여 특성 맵을 만드는 경우 =&gt; 특성 맵의 크기 줄어듦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세임 패딩 : 입력과 특성 맵의 크기를 동일하게 만들기 위해 입력 주위에 0으로 패딩하는 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스트라이드 : 커널 도장을 찍을 때 이동할 크기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풀링 또는 커널을 통과하게 되면 가로와 세로의 크기가 줄어들게 되는데, 크기의 줄어듦을 방지하고, 이미지에 여백을 줌으로써 크기를 맞추어주기 위함 =&gt; 이미지의 주변에 있는 정보를 잃어버리지 않도록 도와줌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일반적인 합성곱 신경망에서는 세임 패딩이 많이 사용됨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3a15b8f659_2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13a15b8f659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풀링 : 합성곱 층에서 만든 특성 맵의 가로세로 크기를 줄이는 역할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풀링도 합성곱처럼 입력 위를 지나가면서 도장을 찍지만, 가중치가 없어서, 도장을 찍은 영역에서 가장 큰 값을 고르는 최대 풀링이나, 평균값을 계산하는 평균 풀링이 있음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13a15b8f659_2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13a15b8f659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이미지의 입력층은 (4,4)이고, 세임 패딩을 해서 입력 데이터 주변에 추가되었음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합성곱 층에서 사용할 필터의 크기는 (3,3)이고, 커널 3개를 통해 (4,4)의 특성 맵 3개를 붙여 (4,4,3)의 특성 맵을 만들어냄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풀링 층에서 (2,2) 필터로 최대 풀링의 방법을 이용해 (2,2,3)의 특성 맵으로 축소시키고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밀집 층인 출력층에 전달하려면 3차원 배열을 1차원으로 펼쳐야하고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그 1차원 배열을 출력층의 입력으로 하고, 출력하면 합성곱 신경망이 완성된다.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3a15b8f659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3a15b8f65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13a15b8f659_3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13a15b8f65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텍스트 데이터는 자연어와 인공어로 만들어집니다.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자연어는 한국어, 영어와 같이 자연적으로 발생한 언어를 의미합니다.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반면 인공어는 에스페란토, 프로그래밍 언어와 같이 인위적으로 만들어진 언어를 의미합니다.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인공신경망은 주로 자연어를 다루고, 자연어를 처리하는 기술을 Natural Language Processing, NLP라고 부릅니다.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다음으로 텍스트 데이터의 80%는 비정형 데이터입니다. 비정형 데이터란 표로 정리되어 있지 않은 데이터를 의미합니다.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텍스트 데이터는 순차 데이터입니다. 순차 데이터란 시계열 데이터와 같이 순서에 의미가 있는 데이터를 의미합니다. 순차 데이터의 순서가 바뀐다면, 의미가 달라지거나 사라질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마지막으로 텍스트 데이터는 같은 문장과 단어가 다르게 해석 되기도 하고, 다른 문장이 같은 의미로 해석되기도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예를 들어 이 사진을 설명하기 위해선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이렇게 다양한 문장이 나올 수 있습니다.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13a15b8f659_3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13a15b8f659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텍스트 데이터를 인공신경망으로 다루기 위해선, 텍스트 데이터 가공이 필요합니다.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특수기호 같은 불필요한 문자와 인공지능 모델 학습에 필요없는 불용어를 제거합니다.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이후 대소문자를 통일하고 표제어와 어간을 추출합니다.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토큰화는 전처리된 텍스트 데이터를 수로 다룰 수 있도록 하는 과정입니다.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종류로는 KONLPY, KSS, NLTK 등이 있습니다.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13a15b8f659_4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13a15b8f659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일반적으로, 신경망은 데이터 흐름이 앞으로만 전달되는 피드포워드 신경망입니다.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그러나 텍스트를 다루는 인공 신경망은 데이터의 순서의 영향을 받기 위해서 오른쪽과 같이 뉴런의 출력이 되돌아가는 형태인 순환 신경망으로 만들어집니다.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13a15b8f659_4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13a15b8f659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케라스에서 지원하는 순환 신경망 레이어는 이렇게 9가지가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Simple RNN layer는 가장 기본적인 RNN의 형태입니다.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LSTM은 길어진 기억 능력을 통해 기존 simple RNN이 최근에 영향을 받은 데이터에 더 의존하는 것을 해결하는 모델입니다.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GRU는 LSTM이 높은 컴퓨터 비용을 요구하여 하드웨어가 발전하기 이전 연산량을 줄이기 위한 모델입니다.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distributed layer는 각각의 시간축에서 cost를 계산하여 역전파를 할 수 있도록 하는 층으로, 각 축이 dense와 연결된 모양입니다.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Bidirectinal layer는 기존 모델들이 좌에서 우의 순서로 데이터를 분석하는 것을 보완하여, 양방향으로 데이터를 분석합니다.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과거 Keras에서는 RNN layer를 Base RNN 안에 RNN cell을 넣는 방식으로 구현했습니다. 이 Base RNN이 현재까지 남아있는데, CUDNN 사용을 원한다면 base RNN은 사용하지 않아야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ConvLSTM layer는 기존의 LSTM이전에 Convolution층을 넣어 행렬곱이 아닌 합성곱 연산을 할수 있도록 하였습니다. 합성곱을 이용한 만큼, gpu를 통해 연산 속도를 높이기 유리합니다.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여담으로, ConvLSTM을 보시면 NLP모델에 CV에서 사용되는 Convolution층이 사용되는 것을 보실 수 있습니다. 최근 CV와 NLP 모델들은 경계가 점점 허물어지고 있습니다. 서로 다른 분야의 모델을 적용하거나, 여러 모델이 함께 쓰이는 경우가 많습니다.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3a186cefa3_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13a186cefa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언어를 다루기 위한 모델은 화살표 방향으로 발전했습니다.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위의 3 모델은 확률 기반 모델입니다.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Unigram은 단순 단어가 나올 확률을 계산하고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N-gram은 이전 단어를 이용하여 다음 단어의 확률을 계산합니다.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Kneser-neysms는 n-gram에서 나온 모델입니다. a, b, c가 있을 때 ab다음 c가 나올 확률 b다음 c가 나올 확률을 모두 고려하는 방법으로 n-gram에서 나온 방법중 가장 높은 성능을 낸다고 알려져있습니다.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다음으로 RNN이 사용되면서 신경망으로 언어 모델을 만들기 시작했습니다.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RNN과 Attention이 함께 쓰이는 모델은 모델이 필요한 부분의 데이터를 다시 주목해서 정보를 가져옵니다.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2017년 구글의 연구자들은 언어 분석이 재귀적인 특성을 고려해야된다는 기존의 시각에서 벗어나 RNN을 제외한 모델을 사용했습니다. 이것이 Transformer 구조의 언어 모델입니다. Tranformer 언어 모델중 널리 쓰이는 것으로는 BERT와 GPT 모델이 있습니다.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085f372ae_1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7085f372ae_1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cd3764d21_229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cd3764d21_2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d2b3a775d7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d2b3a775d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d2b3a775d7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d2b3a775d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d2b3a775d7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d2b3a775d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d2b3a775d7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d2b3a775d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d2b3a775d7_0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d2b3a775d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d2b3a775d7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d2b3a775d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d2b3a775d7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d2b3a775d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d2b3a775d7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d2b3a775d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d2b3a775d7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d2b3a775d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d2b3a775d7_0_3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d2b3a775d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84fe7df697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84fe7df69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g1461813dd6_212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2" name="Google Shape;3152;g1461813dd6_21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g13a186cefa3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9" name="Google Shape;3159;g13a186cefa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여기까지 인공신경망 발표 끝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3a15b8f659_2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13a15b8f65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13a15b8f659_2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13a15b8f65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밀집층 : 가장 간단한 신경망의 층으로, 뉴런들이 모두 연결되어 있기 때문에 완전 연결층이라고도 부름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간단히 말해, 추출된 정보들을 하나의 레이어로 모으고, 우리가 원하는 차원으로 축소시켜서 표현하기 위한 레이어임!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인공 신경망은 처음에 가중치 w1 ~ w10과 절편 b를 랜덤하게 초기화한 다음 에포크를 반복하면서 경사 하강법 알고리즘을 사용하여 손실이 낮아지도록 최적의 가중치와 절편을 찾아감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"/>
          <p:cNvSpPr txBox="1"/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4" name="Google Shape;1774;p1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_1">
    <p:bg>
      <p:bgPr>
        <a:solidFill>
          <a:schemeClr val="accent1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1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rect b="b" l="l" r="r" t="t"/>
            <a:pathLst>
              <a:path extrusionOk="0" h="33669" w="21212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rect b="b" l="l" r="r" t="t"/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rect b="b" l="l" r="r" t="t"/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rect b="b" l="l" r="r" t="t"/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rect b="b" l="l" r="r" t="t"/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rect b="b" l="l" r="r" t="t"/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rect b="b" l="l" r="r" t="t"/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rect b="b" l="l" r="r" t="t"/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rect b="b" l="l" r="r" t="t"/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rect b="b" l="l" r="r" t="t"/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rect b="b" l="l" r="r" t="t"/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rect b="b" l="l" r="r" t="t"/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rect b="b" l="l" r="r" t="t"/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rect b="b" l="l" r="r" t="t"/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rect b="b" l="l" r="r" t="t"/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rect b="b" l="l" r="r" t="t"/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rect b="b" l="l" r="r" t="t"/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rect b="b" l="l" r="r" t="t"/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rect b="b" l="l" r="r" t="t"/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rect b="b" l="l" r="r" t="t"/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rect b="b" l="l" r="r" t="t"/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rect b="b" l="l" r="r" t="t"/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rect b="b" l="l" r="r" t="t"/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rect b="b" l="l" r="r" t="t"/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rect b="b" l="l" r="r" t="t"/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rect b="b" l="l" r="r" t="t"/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rect b="b" l="l" r="r" t="t"/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rect b="b" l="l" r="r" t="t"/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rect b="b" l="l" r="r" t="t"/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rect b="b" l="l" r="r" t="t"/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rect b="b" l="l" r="r" t="t"/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rect b="b" l="l" r="r" t="t"/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rect b="b" l="l" r="r" t="t"/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rect b="b" l="l" r="r" t="t"/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rect b="b" l="l" r="r" t="t"/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rect b="b" l="l" r="r" t="t"/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rect b="b" l="l" r="r" t="t"/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rect b="b" l="l" r="r" t="t"/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rect b="b" l="l" r="r" t="t"/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rect b="b" l="l" r="r" t="t"/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rect b="b" l="l" r="r" t="t"/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rect b="b" l="l" r="r" t="t"/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rect b="b" l="l" r="r" t="t"/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rect b="b" l="l" r="r" t="t"/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rect b="b" l="l" r="r" t="t"/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rect b="b" l="l" r="r" t="t"/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rect b="b" l="l" r="r" t="t"/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rect b="b" l="l" r="r" t="t"/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rect b="b" l="l" r="r" t="t"/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rect b="b" l="l" r="r" t="t"/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rect b="b" l="l" r="r" t="t"/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rect b="b" l="l" r="r" t="t"/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rect b="b" l="l" r="r" t="t"/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rect b="b" l="l" r="r" t="t"/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rect b="b" l="l" r="r" t="t"/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rect b="b" l="l" r="r" t="t"/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rect b="b" l="l" r="r" t="t"/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rect b="b" l="l" r="r" t="t"/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rect b="b" l="l" r="r" t="t"/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rect b="b" l="l" r="r" t="t"/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rect b="b" l="l" r="r" t="t"/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rect b="b" l="l" r="r" t="t"/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rect b="b" l="l" r="r" t="t"/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rect b="b" l="l" r="r" t="t"/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rect b="b" l="l" r="r" t="t"/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rect b="b" l="l" r="r" t="t"/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rect b="b" l="l" r="r" t="t"/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rect b="b" l="l" r="r" t="t"/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rect b="b" l="l" r="r" t="t"/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rect b="b" l="l" r="r" t="t"/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rect b="b" l="l" r="r" t="t"/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rect b="b" l="l" r="r" t="t"/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rect b="b" l="l" r="r" t="t"/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rect b="b" l="l" r="r" t="t"/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rect b="b" l="l" r="r" t="t"/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rect b="b" l="l" r="r" t="t"/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rect b="b" l="l" r="r" t="t"/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rect b="b" l="l" r="r" t="t"/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rect b="b" l="l" r="r" t="t"/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rect b="b" l="l" r="r" t="t"/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rect b="b" l="l" r="r" t="t"/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rect b="b" l="l" r="r" t="t"/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rect b="b" l="l" r="r" t="t"/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rect b="b" l="l" r="r" t="t"/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rect b="b" l="l" r="r" t="t"/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rect b="b" l="l" r="r" t="t"/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rect b="b" l="l" r="r" t="t"/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rect b="b" l="l" r="r" t="t"/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rect b="b" l="l" r="r" t="t"/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rect b="b" l="l" r="r" t="t"/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rect b="b" l="l" r="r" t="t"/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rect b="b" l="l" r="r" t="t"/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rect b="b" l="l" r="r" t="t"/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rect b="b" l="l" r="r" t="t"/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rect b="b" l="l" r="r" t="t"/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rect b="b" l="l" r="r" t="t"/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rect b="b" l="l" r="r" t="t"/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rect b="b" l="l" r="r" t="t"/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rect b="b" l="l" r="r" t="t"/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rect b="b" l="l" r="r" t="t"/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rect b="b" l="l" r="r" t="t"/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rect b="b" l="l" r="r" t="t"/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rect b="b" l="l" r="r" t="t"/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rect b="b" l="l" r="r" t="t"/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rect b="b" l="l" r="r" t="t"/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rect b="b" l="l" r="r" t="t"/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rect b="b" l="l" r="r" t="t"/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rect b="b" l="l" r="r" t="t"/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rect b="b" l="l" r="r" t="t"/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rect b="b" l="l" r="r" t="t"/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rect b="b" l="l" r="r" t="t"/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rect b="b" l="l" r="r" t="t"/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rect b="b" l="l" r="r" t="t"/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rect b="b" l="l" r="r" t="t"/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rect b="b" l="l" r="r" t="t"/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rect b="b" l="l" r="r" t="t"/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rect b="b" l="l" r="r" t="t"/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rect b="b" l="l" r="r" t="t"/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rect b="b" l="l" r="r" t="t"/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rect b="b" l="l" r="r" t="t"/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rect b="b" l="l" r="r" t="t"/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rect b="b" l="l" r="r" t="t"/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rect b="b" l="l" r="r" t="t"/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rect b="b" l="l" r="r" t="t"/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rect b="b" l="l" r="r" t="t"/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rect b="b" l="l" r="r" t="t"/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rect b="b" l="l" r="r" t="t"/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rect b="b" l="l" r="r" t="t"/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rect b="b" l="l" r="r" t="t"/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rect b="b" l="l" r="r" t="t"/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rect b="b" l="l" r="r" t="t"/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rect b="b" l="l" r="r" t="t"/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rect b="b" l="l" r="r" t="t"/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rect b="b" l="l" r="r" t="t"/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rect b="b" l="l" r="r" t="t"/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rect b="b" l="l" r="r" t="t"/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rect b="b" l="l" r="r" t="t"/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rect b="b" l="l" r="r" t="t"/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rect b="b" l="l" r="r" t="t"/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rect b="b" l="l" r="r" t="t"/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rect b="b" l="l" r="r" t="t"/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rect b="b" l="l" r="r" t="t"/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rect b="b" l="l" r="r" t="t"/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rect b="b" l="l" r="r" t="t"/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rect b="b" l="l" r="r" t="t"/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rect b="b" l="l" r="r" t="t"/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rect b="b" l="l" r="r" t="t"/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rect b="b" l="l" r="r" t="t"/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rect b="b" l="l" r="r" t="t"/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rect b="b" l="l" r="r" t="t"/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rect b="b" l="l" r="r" t="t"/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rect b="b" l="l" r="r" t="t"/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rect b="b" l="l" r="r" t="t"/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rect b="b" l="l" r="r" t="t"/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rect b="b" l="l" r="r" t="t"/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rect b="b" l="l" r="r" t="t"/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rect b="b" l="l" r="r" t="t"/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rect b="b" l="l" r="r" t="t"/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rect b="b" l="l" r="r" t="t"/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rect b="b" l="l" r="r" t="t"/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rect b="b" l="l" r="r" t="t"/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rect b="b" l="l" r="r" t="t"/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rect b="b" l="l" r="r" t="t"/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rect b="b" l="l" r="r" t="t"/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rect b="b" l="l" r="r" t="t"/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rect b="b" l="l" r="r" t="t"/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rect b="b" l="l" r="r" t="t"/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rect b="b" l="l" r="r" t="t"/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rect b="b" l="l" r="r" t="t"/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rect b="b" l="l" r="r" t="t"/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rect b="b" l="l" r="r" t="t"/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rect b="b" l="l" r="r" t="t"/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rect b="b" l="l" r="r" t="t"/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rect b="b" l="l" r="r" t="t"/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rect b="b" l="l" r="r" t="t"/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3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3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9" name="Google Shape;479;p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/>
          <p:nvPr>
            <p:ph idx="1" type="body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Char char="✖"/>
              <a:defRPr i="1" sz="2000">
                <a:solidFill>
                  <a:schemeClr val="accent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 sz="2000">
                <a:solidFill>
                  <a:schemeClr val="accent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 sz="2000">
                <a:solidFill>
                  <a:schemeClr val="accent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2" name="Google Shape;482;p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70" name="Google Shape;870;p5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71" name="Google Shape;871;p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7" name="Google Shape;1057;p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58" name="Google Shape;1058;p6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59" name="Google Shape;1059;p6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60" name="Google Shape;1060;p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247" name="Google Shape;1247;p7"/>
          <p:cNvSpPr txBox="1"/>
          <p:nvPr>
            <p:ph idx="1" type="body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8" name="Google Shape;1248;p7"/>
          <p:cNvSpPr txBox="1"/>
          <p:nvPr>
            <p:ph idx="2" type="body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9" name="Google Shape;1249;p7"/>
          <p:cNvSpPr txBox="1"/>
          <p:nvPr>
            <p:ph idx="3" type="body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50" name="Google Shape;1250;p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37" name="Google Shape;1437;p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9"/>
          <p:cNvSpPr txBox="1"/>
          <p:nvPr>
            <p:ph idx="1" type="body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1550" name="Google Shape;1550;p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fontsquirrel.com/fonts/amatic" TargetMode="External"/><Relationship Id="rId4" Type="http://schemas.openxmlformats.org/officeDocument/2006/relationships/hyperlink" Target="https://www.fontsquirrel.com/fonts/merriweather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jpg"/><Relationship Id="rId4" Type="http://schemas.openxmlformats.org/officeDocument/2006/relationships/image" Target="../media/image25.jpg"/><Relationship Id="rId5" Type="http://schemas.openxmlformats.org/officeDocument/2006/relationships/image" Target="../media/image29.jpg"/><Relationship Id="rId6" Type="http://schemas.openxmlformats.org/officeDocument/2006/relationships/image" Target="../media/image2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/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 I tEAM : SAI LAN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2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1" name="Google Shape;1961;p22"/>
          <p:cNvSpPr txBox="1"/>
          <p:nvPr/>
        </p:nvSpPr>
        <p:spPr>
          <a:xfrm>
            <a:off x="3466050" y="321600"/>
            <a:ext cx="221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합성곱 층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962" name="Google Shape;19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72000"/>
            <a:ext cx="4794901" cy="33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250" y="1554988"/>
            <a:ext cx="3395750" cy="27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9" name="Google Shape;1969;p23"/>
          <p:cNvSpPr txBox="1"/>
          <p:nvPr/>
        </p:nvSpPr>
        <p:spPr>
          <a:xfrm>
            <a:off x="3466050" y="321600"/>
            <a:ext cx="2211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합성곱 신경망 (CNN)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970" name="Google Shape;19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600" y="1369775"/>
            <a:ext cx="5644792" cy="356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6" name="Google Shape;1976;p24"/>
          <p:cNvSpPr txBox="1"/>
          <p:nvPr/>
        </p:nvSpPr>
        <p:spPr>
          <a:xfrm>
            <a:off x="3249750" y="321600"/>
            <a:ext cx="2644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패딩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977" name="Google Shape;19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88" y="1154138"/>
            <a:ext cx="4167575" cy="37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24"/>
          <p:cNvSpPr txBox="1"/>
          <p:nvPr/>
        </p:nvSpPr>
        <p:spPr>
          <a:xfrm>
            <a:off x="6212150" y="2807525"/>
            <a:ext cx="137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matic SC"/>
                <a:ea typeface="Amatic SC"/>
                <a:cs typeface="Amatic SC"/>
                <a:sym typeface="Amatic SC"/>
              </a:rPr>
              <a:t>← 세임 패딩</a:t>
            </a:r>
            <a:endParaRPr b="1" sz="17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4" name="Google Shape;1984;p25"/>
          <p:cNvSpPr txBox="1"/>
          <p:nvPr/>
        </p:nvSpPr>
        <p:spPr>
          <a:xfrm>
            <a:off x="3249750" y="321600"/>
            <a:ext cx="2644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풀링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985" name="Google Shape;19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63" y="1057400"/>
            <a:ext cx="7431476" cy="3632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2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1" name="Google Shape;1991;p26"/>
          <p:cNvSpPr txBox="1"/>
          <p:nvPr/>
        </p:nvSpPr>
        <p:spPr>
          <a:xfrm>
            <a:off x="2511000" y="321600"/>
            <a:ext cx="412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합성곱 신경망의 전체 구조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992" name="Google Shape;19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63" y="1314425"/>
            <a:ext cx="7431475" cy="296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27"/>
          <p:cNvSpPr txBox="1"/>
          <p:nvPr>
            <p:ph type="ctrTitle"/>
          </p:nvPr>
        </p:nvSpPr>
        <p:spPr>
          <a:xfrm>
            <a:off x="873150" y="1411900"/>
            <a:ext cx="7397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텍스트</a:t>
            </a:r>
            <a:r>
              <a:rPr lang="en">
                <a:latin typeface="Jua"/>
                <a:ea typeface="Jua"/>
                <a:cs typeface="Jua"/>
                <a:sym typeface="Jua"/>
              </a:rPr>
              <a:t>를 위한 인공신경망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98" name="Google Shape;1998;p27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발표자 : 류현수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99" name="Google Shape;1999;p2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2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28"/>
          <p:cNvSpPr txBox="1"/>
          <p:nvPr/>
        </p:nvSpPr>
        <p:spPr>
          <a:xfrm>
            <a:off x="2511000" y="321600"/>
            <a:ext cx="412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텍스트 데이터의 특징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06" name="Google Shape;2006;p28"/>
          <p:cNvSpPr/>
          <p:nvPr/>
        </p:nvSpPr>
        <p:spPr>
          <a:xfrm>
            <a:off x="1601950" y="1093150"/>
            <a:ext cx="6000000" cy="735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자연어 </a:t>
            </a:r>
            <a:r>
              <a:rPr b="1" lang="en" sz="2200">
                <a:solidFill>
                  <a:schemeClr val="lt1"/>
                </a:solidFill>
              </a:rPr>
              <a:t>vs</a:t>
            </a:r>
            <a:r>
              <a:rPr b="1"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인공어</a:t>
            </a:r>
            <a:endParaRPr b="1"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07" name="Google Shape;2007;p28"/>
          <p:cNvSpPr/>
          <p:nvPr/>
        </p:nvSpPr>
        <p:spPr>
          <a:xfrm>
            <a:off x="1601950" y="1999050"/>
            <a:ext cx="6000000" cy="735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비정형 데이터</a:t>
            </a:r>
            <a:endParaRPr b="1"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08" name="Google Shape;2008;p28"/>
          <p:cNvSpPr/>
          <p:nvPr/>
        </p:nvSpPr>
        <p:spPr>
          <a:xfrm>
            <a:off x="1601950" y="2904950"/>
            <a:ext cx="6000000" cy="735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순차 데이터</a:t>
            </a:r>
            <a:endParaRPr b="1"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09" name="Google Shape;2009;p28"/>
          <p:cNvSpPr/>
          <p:nvPr/>
        </p:nvSpPr>
        <p:spPr>
          <a:xfrm>
            <a:off x="1601950" y="3842700"/>
            <a:ext cx="6000000" cy="735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모호함, 같은 뜻 다른 말</a:t>
            </a:r>
            <a:endParaRPr b="1"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10" name="Google Shape;20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00" y="447397"/>
            <a:ext cx="8133300" cy="424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289" y="2904950"/>
            <a:ext cx="6987425" cy="177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2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7" name="Google Shape;2017;p29"/>
          <p:cNvSpPr txBox="1"/>
          <p:nvPr/>
        </p:nvSpPr>
        <p:spPr>
          <a:xfrm>
            <a:off x="2511000" y="321600"/>
            <a:ext cx="412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텍스트 데이터 가공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18" name="Google Shape;2018;p29"/>
          <p:cNvSpPr/>
          <p:nvPr/>
        </p:nvSpPr>
        <p:spPr>
          <a:xfrm>
            <a:off x="759925" y="891000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데이터 전처리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19" name="Google Shape;2019;p29"/>
          <p:cNvSpPr/>
          <p:nvPr/>
        </p:nvSpPr>
        <p:spPr>
          <a:xfrm>
            <a:off x="759925" y="274247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데이터 토큰화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020" name="Google Shape;2020;p29"/>
          <p:cNvGrpSpPr/>
          <p:nvPr/>
        </p:nvGrpSpPr>
        <p:grpSpPr>
          <a:xfrm>
            <a:off x="2820925" y="951150"/>
            <a:ext cx="3001500" cy="3963250"/>
            <a:chOff x="2061000" y="1075575"/>
            <a:chExt cx="3001500" cy="3963250"/>
          </a:xfrm>
        </p:grpSpPr>
        <p:grpSp>
          <p:nvGrpSpPr>
            <p:cNvPr id="2021" name="Google Shape;2021;p29"/>
            <p:cNvGrpSpPr/>
            <p:nvPr/>
          </p:nvGrpSpPr>
          <p:grpSpPr>
            <a:xfrm>
              <a:off x="2655300" y="1075575"/>
              <a:ext cx="2407200" cy="3963250"/>
              <a:chOff x="2655225" y="1079025"/>
              <a:chExt cx="2407200" cy="3963250"/>
            </a:xfrm>
          </p:grpSpPr>
          <p:sp>
            <p:nvSpPr>
              <p:cNvPr id="2022" name="Google Shape;2022;p29"/>
              <p:cNvSpPr/>
              <p:nvPr/>
            </p:nvSpPr>
            <p:spPr>
              <a:xfrm>
                <a:off x="2655225" y="1079025"/>
                <a:ext cx="2407200" cy="63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rPr>
                  <a:t>불필요한 문자 제거</a:t>
                </a:r>
                <a:endParaRPr sz="2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023" name="Google Shape;2023;p29"/>
              <p:cNvSpPr/>
              <p:nvPr/>
            </p:nvSpPr>
            <p:spPr>
              <a:xfrm>
                <a:off x="2655225" y="1888969"/>
                <a:ext cx="2407200" cy="63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rPr>
                  <a:t>불용어 제거</a:t>
                </a:r>
                <a:endParaRPr sz="2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024" name="Google Shape;2024;p29"/>
              <p:cNvSpPr/>
              <p:nvPr/>
            </p:nvSpPr>
            <p:spPr>
              <a:xfrm>
                <a:off x="2655225" y="2698913"/>
                <a:ext cx="2407200" cy="63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rPr>
                  <a:t>대소문자 통일</a:t>
                </a:r>
                <a:endParaRPr sz="2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025" name="Google Shape;2025;p29"/>
              <p:cNvSpPr/>
              <p:nvPr/>
            </p:nvSpPr>
            <p:spPr>
              <a:xfrm>
                <a:off x="2655225" y="3461697"/>
                <a:ext cx="2407200" cy="63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rPr>
                  <a:t>표제어, 어간 추출</a:t>
                </a:r>
                <a:endParaRPr sz="2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grpSp>
            <p:nvGrpSpPr>
              <p:cNvPr id="2026" name="Google Shape;2026;p29"/>
              <p:cNvGrpSpPr/>
              <p:nvPr/>
            </p:nvGrpSpPr>
            <p:grpSpPr>
              <a:xfrm>
                <a:off x="3750975" y="4224463"/>
                <a:ext cx="215700" cy="817813"/>
                <a:chOff x="3750975" y="4316513"/>
                <a:chExt cx="215700" cy="817813"/>
              </a:xfrm>
            </p:grpSpPr>
            <p:sp>
              <p:nvSpPr>
                <p:cNvPr id="2027" name="Google Shape;2027;p29"/>
                <p:cNvSpPr/>
                <p:nvPr/>
              </p:nvSpPr>
              <p:spPr>
                <a:xfrm>
                  <a:off x="3750975" y="4316513"/>
                  <a:ext cx="215700" cy="226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028" name="Google Shape;2028;p29"/>
                <p:cNvSpPr/>
                <p:nvPr/>
              </p:nvSpPr>
              <p:spPr>
                <a:xfrm>
                  <a:off x="3750975" y="4612013"/>
                  <a:ext cx="215700" cy="226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029" name="Google Shape;2029;p29"/>
                <p:cNvSpPr/>
                <p:nvPr/>
              </p:nvSpPr>
              <p:spPr>
                <a:xfrm>
                  <a:off x="3750975" y="4907525"/>
                  <a:ext cx="215700" cy="226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</p:grpSp>
        <p:grpSp>
          <p:nvGrpSpPr>
            <p:cNvPr id="2030" name="Google Shape;2030;p29"/>
            <p:cNvGrpSpPr/>
            <p:nvPr/>
          </p:nvGrpSpPr>
          <p:grpSpPr>
            <a:xfrm>
              <a:off x="2061000" y="1392825"/>
              <a:ext cx="594300" cy="2382900"/>
              <a:chOff x="2061000" y="1392825"/>
              <a:chExt cx="594300" cy="2382900"/>
            </a:xfrm>
          </p:grpSpPr>
          <p:cxnSp>
            <p:nvCxnSpPr>
              <p:cNvPr id="2031" name="Google Shape;2031;p29"/>
              <p:cNvCxnSpPr>
                <a:stCxn id="2018" idx="3"/>
                <a:endCxn id="2022" idx="1"/>
              </p:cNvCxnSpPr>
              <p:nvPr/>
            </p:nvCxnSpPr>
            <p:spPr>
              <a:xfrm flipH="1" rot="10800000">
                <a:off x="2061000" y="1392825"/>
                <a:ext cx="594300" cy="69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2" name="Google Shape;2032;p29"/>
              <p:cNvCxnSpPr>
                <a:stCxn id="2018" idx="3"/>
                <a:endCxn id="2023" idx="1"/>
              </p:cNvCxnSpPr>
              <p:nvPr/>
            </p:nvCxnSpPr>
            <p:spPr>
              <a:xfrm>
                <a:off x="2061000" y="1399725"/>
                <a:ext cx="594300" cy="8031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3" name="Google Shape;2033;p29"/>
              <p:cNvCxnSpPr>
                <a:stCxn id="2018" idx="3"/>
                <a:endCxn id="2024" idx="1"/>
              </p:cNvCxnSpPr>
              <p:nvPr/>
            </p:nvCxnSpPr>
            <p:spPr>
              <a:xfrm>
                <a:off x="2061000" y="1399725"/>
                <a:ext cx="594300" cy="16131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4" name="Google Shape;2034;p29"/>
              <p:cNvCxnSpPr>
                <a:stCxn id="2018" idx="3"/>
                <a:endCxn id="2025" idx="1"/>
              </p:cNvCxnSpPr>
              <p:nvPr/>
            </p:nvCxnSpPr>
            <p:spPr>
              <a:xfrm>
                <a:off x="2061000" y="1399725"/>
                <a:ext cx="594300" cy="23760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035" name="Google Shape;2035;p29"/>
          <p:cNvGrpSpPr/>
          <p:nvPr/>
        </p:nvGrpSpPr>
        <p:grpSpPr>
          <a:xfrm>
            <a:off x="2820925" y="1761094"/>
            <a:ext cx="2964975" cy="3153306"/>
            <a:chOff x="6179025" y="1700944"/>
            <a:chExt cx="2964975" cy="3153306"/>
          </a:xfrm>
        </p:grpSpPr>
        <p:grpSp>
          <p:nvGrpSpPr>
            <p:cNvPr id="2036" name="Google Shape;2036;p29"/>
            <p:cNvGrpSpPr/>
            <p:nvPr/>
          </p:nvGrpSpPr>
          <p:grpSpPr>
            <a:xfrm>
              <a:off x="6736800" y="1700944"/>
              <a:ext cx="2407200" cy="3153306"/>
              <a:chOff x="2655225" y="1888969"/>
              <a:chExt cx="2407200" cy="3153306"/>
            </a:xfrm>
          </p:grpSpPr>
          <p:sp>
            <p:nvSpPr>
              <p:cNvPr id="2037" name="Google Shape;2037;p29"/>
              <p:cNvSpPr/>
              <p:nvPr/>
            </p:nvSpPr>
            <p:spPr>
              <a:xfrm>
                <a:off x="2655225" y="1888969"/>
                <a:ext cx="2407200" cy="63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rPr>
                  <a:t>KONLPY</a:t>
                </a:r>
                <a:endParaRPr sz="2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038" name="Google Shape;2038;p29"/>
              <p:cNvSpPr/>
              <p:nvPr/>
            </p:nvSpPr>
            <p:spPr>
              <a:xfrm>
                <a:off x="2655225" y="2698913"/>
                <a:ext cx="2407200" cy="63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rPr>
                  <a:t>KSS</a:t>
                </a:r>
                <a:endParaRPr sz="2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039" name="Google Shape;2039;p29"/>
              <p:cNvSpPr/>
              <p:nvPr/>
            </p:nvSpPr>
            <p:spPr>
              <a:xfrm>
                <a:off x="2655225" y="3461697"/>
                <a:ext cx="2407200" cy="63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rPr>
                  <a:t>NLTK</a:t>
                </a:r>
                <a:endParaRPr sz="2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grpSp>
            <p:nvGrpSpPr>
              <p:cNvPr id="2040" name="Google Shape;2040;p29"/>
              <p:cNvGrpSpPr/>
              <p:nvPr/>
            </p:nvGrpSpPr>
            <p:grpSpPr>
              <a:xfrm>
                <a:off x="3750975" y="4224463"/>
                <a:ext cx="215700" cy="817813"/>
                <a:chOff x="3750975" y="4316513"/>
                <a:chExt cx="215700" cy="817813"/>
              </a:xfrm>
            </p:grpSpPr>
            <p:sp>
              <p:nvSpPr>
                <p:cNvPr id="2041" name="Google Shape;2041;p29"/>
                <p:cNvSpPr/>
                <p:nvPr/>
              </p:nvSpPr>
              <p:spPr>
                <a:xfrm>
                  <a:off x="3750975" y="4316513"/>
                  <a:ext cx="215700" cy="226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042" name="Google Shape;2042;p29"/>
                <p:cNvSpPr/>
                <p:nvPr/>
              </p:nvSpPr>
              <p:spPr>
                <a:xfrm>
                  <a:off x="3750975" y="4612013"/>
                  <a:ext cx="215700" cy="226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sp>
              <p:nvSpPr>
                <p:cNvPr id="2043" name="Google Shape;2043;p29"/>
                <p:cNvSpPr/>
                <p:nvPr/>
              </p:nvSpPr>
              <p:spPr>
                <a:xfrm>
                  <a:off x="3750975" y="4907525"/>
                  <a:ext cx="215700" cy="226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lt1"/>
                    </a:solidFill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</p:grpSp>
        <p:cxnSp>
          <p:nvCxnSpPr>
            <p:cNvPr id="2044" name="Google Shape;2044;p29"/>
            <p:cNvCxnSpPr>
              <a:stCxn id="2019" idx="3"/>
              <a:endCxn id="2037" idx="1"/>
            </p:cNvCxnSpPr>
            <p:nvPr/>
          </p:nvCxnSpPr>
          <p:spPr>
            <a:xfrm flipH="1" rot="10800000">
              <a:off x="6179025" y="2018425"/>
              <a:ext cx="557700" cy="1048200"/>
            </a:xfrm>
            <a:prstGeom prst="bentConnector3">
              <a:avLst>
                <a:gd fmla="val 50007" name="adj1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5" name="Google Shape;2045;p29"/>
            <p:cNvCxnSpPr>
              <a:stCxn id="2019" idx="3"/>
              <a:endCxn id="2038" idx="1"/>
            </p:cNvCxnSpPr>
            <p:nvPr/>
          </p:nvCxnSpPr>
          <p:spPr>
            <a:xfrm flipH="1" rot="10800000">
              <a:off x="6179025" y="2828425"/>
              <a:ext cx="557700" cy="238200"/>
            </a:xfrm>
            <a:prstGeom prst="bentConnector3">
              <a:avLst>
                <a:gd fmla="val 50007" name="adj1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6" name="Google Shape;2046;p29"/>
            <p:cNvCxnSpPr>
              <a:stCxn id="2019" idx="3"/>
              <a:endCxn id="2039" idx="1"/>
            </p:cNvCxnSpPr>
            <p:nvPr/>
          </p:nvCxnSpPr>
          <p:spPr>
            <a:xfrm>
              <a:off x="6179025" y="3066625"/>
              <a:ext cx="557700" cy="524400"/>
            </a:xfrm>
            <a:prstGeom prst="bentConnector3">
              <a:avLst>
                <a:gd fmla="val 50007" name="adj1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3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2" name="Google Shape;2052;p30"/>
          <p:cNvSpPr txBox="1"/>
          <p:nvPr/>
        </p:nvSpPr>
        <p:spPr>
          <a:xfrm>
            <a:off x="2511000" y="321600"/>
            <a:ext cx="412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피드포워드, 순환 신경망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53" name="Google Shape;20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75" y="1842114"/>
            <a:ext cx="5324899" cy="209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674" y="1840663"/>
            <a:ext cx="28098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0" name="Google Shape;2060;p31"/>
          <p:cNvSpPr txBox="1"/>
          <p:nvPr/>
        </p:nvSpPr>
        <p:spPr>
          <a:xfrm>
            <a:off x="2511000" y="321600"/>
            <a:ext cx="412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케라스 순환신경망 레이어들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1" name="Google Shape;2061;p31"/>
          <p:cNvSpPr/>
          <p:nvPr/>
        </p:nvSpPr>
        <p:spPr>
          <a:xfrm>
            <a:off x="3541500" y="10961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LSTM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2" name="Google Shape;2062;p31"/>
          <p:cNvSpPr/>
          <p:nvPr/>
        </p:nvSpPr>
        <p:spPr>
          <a:xfrm>
            <a:off x="664900" y="10961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SimpleRNN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3" name="Google Shape;2063;p31"/>
          <p:cNvSpPr/>
          <p:nvPr/>
        </p:nvSpPr>
        <p:spPr>
          <a:xfrm>
            <a:off x="6418100" y="10961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GRU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4" name="Google Shape;2064;p31"/>
          <p:cNvSpPr/>
          <p:nvPr/>
        </p:nvSpPr>
        <p:spPr>
          <a:xfrm>
            <a:off x="664900" y="23653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Time Distributed layer</a:t>
            </a:r>
            <a:endParaRPr sz="19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5" name="Google Shape;2065;p31"/>
          <p:cNvSpPr/>
          <p:nvPr/>
        </p:nvSpPr>
        <p:spPr>
          <a:xfrm>
            <a:off x="6418100" y="23653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Base RNN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6" name="Google Shape;2066;p31"/>
          <p:cNvSpPr/>
          <p:nvPr/>
        </p:nvSpPr>
        <p:spPr>
          <a:xfrm>
            <a:off x="3541500" y="23653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Bidirectional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7" name="Google Shape;2067;p31"/>
          <p:cNvSpPr/>
          <p:nvPr/>
        </p:nvSpPr>
        <p:spPr>
          <a:xfrm>
            <a:off x="664900" y="372107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ConvLSTM1D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8" name="Google Shape;2068;p31"/>
          <p:cNvSpPr/>
          <p:nvPr/>
        </p:nvSpPr>
        <p:spPr>
          <a:xfrm>
            <a:off x="6418100" y="372107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ConvLSTM3D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9" name="Google Shape;2069;p31"/>
          <p:cNvSpPr/>
          <p:nvPr/>
        </p:nvSpPr>
        <p:spPr>
          <a:xfrm>
            <a:off x="3541500" y="372107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ConvLSTM2D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0" name="Google Shape;2070;p31"/>
          <p:cNvSpPr/>
          <p:nvPr/>
        </p:nvSpPr>
        <p:spPr>
          <a:xfrm>
            <a:off x="664900" y="1096113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LSTM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1" name="Google Shape;2071;p31"/>
          <p:cNvSpPr/>
          <p:nvPr/>
        </p:nvSpPr>
        <p:spPr>
          <a:xfrm>
            <a:off x="664900" y="23653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ConvLSTM2D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2" name="Google Shape;2072;p31"/>
          <p:cNvSpPr/>
          <p:nvPr/>
        </p:nvSpPr>
        <p:spPr>
          <a:xfrm>
            <a:off x="664900" y="10961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GRU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3" name="Google Shape;2073;p31"/>
          <p:cNvSpPr/>
          <p:nvPr/>
        </p:nvSpPr>
        <p:spPr>
          <a:xfrm>
            <a:off x="664900" y="10961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Time Distributed layer</a:t>
            </a:r>
            <a:endParaRPr sz="19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4" name="Google Shape;2074;p31"/>
          <p:cNvSpPr/>
          <p:nvPr/>
        </p:nvSpPr>
        <p:spPr>
          <a:xfrm>
            <a:off x="664900" y="10961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Bidirection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5" name="Google Shape;2075;p31"/>
          <p:cNvSpPr/>
          <p:nvPr/>
        </p:nvSpPr>
        <p:spPr>
          <a:xfrm>
            <a:off x="664900" y="10961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Base RNN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6" name="Google Shape;2076;p31"/>
          <p:cNvSpPr/>
          <p:nvPr/>
        </p:nvSpPr>
        <p:spPr>
          <a:xfrm>
            <a:off x="664900" y="372107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ConvLSTM3D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7" name="Google Shape;2077;p31"/>
          <p:cNvSpPr/>
          <p:nvPr/>
        </p:nvSpPr>
        <p:spPr>
          <a:xfrm>
            <a:off x="664900" y="1096125"/>
            <a:ext cx="2061000" cy="76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ConvLSTM1D layer</a:t>
            </a:r>
            <a:endParaRPr sz="2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78" name="Google Shape;2078;p31"/>
          <p:cNvPicPr preferRelativeResize="0"/>
          <p:nvPr/>
        </p:nvPicPr>
        <p:blipFill rotWithShape="1">
          <a:blip r:embed="rId3">
            <a:alphaModFix/>
          </a:blip>
          <a:srcRect b="0" l="0" r="66767" t="0"/>
          <a:stretch/>
        </p:blipFill>
        <p:spPr>
          <a:xfrm>
            <a:off x="4656474" y="1631550"/>
            <a:ext cx="2796875" cy="25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31"/>
          <p:cNvPicPr preferRelativeResize="0"/>
          <p:nvPr/>
        </p:nvPicPr>
        <p:blipFill rotWithShape="1">
          <a:blip r:embed="rId3">
            <a:alphaModFix/>
          </a:blip>
          <a:srcRect b="0" l="34262" r="35920" t="0"/>
          <a:stretch/>
        </p:blipFill>
        <p:spPr>
          <a:xfrm>
            <a:off x="4627527" y="1631550"/>
            <a:ext cx="2509550" cy="25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31"/>
          <p:cNvPicPr preferRelativeResize="0"/>
          <p:nvPr/>
        </p:nvPicPr>
        <p:blipFill rotWithShape="1">
          <a:blip r:embed="rId3">
            <a:alphaModFix/>
          </a:blip>
          <a:srcRect b="0" l="66767" r="3206" t="0"/>
          <a:stretch/>
        </p:blipFill>
        <p:spPr>
          <a:xfrm>
            <a:off x="4618826" y="1631550"/>
            <a:ext cx="2526950" cy="253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1" name="Google Shape;2081;p31"/>
          <p:cNvGrpSpPr/>
          <p:nvPr/>
        </p:nvGrpSpPr>
        <p:grpSpPr>
          <a:xfrm>
            <a:off x="3821307" y="1092972"/>
            <a:ext cx="5195038" cy="3069603"/>
            <a:chOff x="3280925" y="1266375"/>
            <a:chExt cx="5395200" cy="3187874"/>
          </a:xfrm>
        </p:grpSpPr>
        <p:grpSp>
          <p:nvGrpSpPr>
            <p:cNvPr id="2082" name="Google Shape;2082;p31"/>
            <p:cNvGrpSpPr/>
            <p:nvPr/>
          </p:nvGrpSpPr>
          <p:grpSpPr>
            <a:xfrm>
              <a:off x="3292388" y="1266375"/>
              <a:ext cx="5375400" cy="3187874"/>
              <a:chOff x="3292388" y="1266375"/>
              <a:chExt cx="5375400" cy="3187874"/>
            </a:xfrm>
          </p:grpSpPr>
          <p:pic>
            <p:nvPicPr>
              <p:cNvPr id="2083" name="Google Shape;2083;p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292400" y="1728524"/>
                <a:ext cx="5375374" cy="2725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84" name="Google Shape;2084;p31"/>
              <p:cNvSpPr/>
              <p:nvPr/>
            </p:nvSpPr>
            <p:spPr>
              <a:xfrm>
                <a:off x="3292388" y="1266375"/>
                <a:ext cx="5375400" cy="511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Time Distributed</a:t>
                </a:r>
                <a:endParaRPr/>
              </a:p>
            </p:txBody>
          </p:sp>
        </p:grpSp>
        <p:cxnSp>
          <p:nvCxnSpPr>
            <p:cNvPr id="2085" name="Google Shape;2085;p31"/>
            <p:cNvCxnSpPr/>
            <p:nvPr/>
          </p:nvCxnSpPr>
          <p:spPr>
            <a:xfrm>
              <a:off x="3280925" y="1734425"/>
              <a:ext cx="53952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086" name="Google Shape;20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1300" y="1092975"/>
            <a:ext cx="4122000" cy="340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1288" y="1096125"/>
            <a:ext cx="44672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FOR USE</a:t>
            </a:r>
            <a:endParaRPr/>
          </a:p>
        </p:txBody>
      </p:sp>
      <p:sp>
        <p:nvSpPr>
          <p:cNvPr id="1897" name="Google Shape;1897;p1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8" name="Google Shape;18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725" y="1571625"/>
            <a:ext cx="1564800" cy="156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99" name="Google Shape;1899;p14"/>
          <p:cNvPicPr preferRelativeResize="0"/>
          <p:nvPr/>
        </p:nvPicPr>
        <p:blipFill rotWithShape="1">
          <a:blip r:embed="rId4">
            <a:alphaModFix/>
          </a:blip>
          <a:srcRect b="11881" l="4726" r="4726" t="-3700"/>
          <a:stretch/>
        </p:blipFill>
        <p:spPr>
          <a:xfrm>
            <a:off x="3848825" y="1571625"/>
            <a:ext cx="1564800" cy="156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00" name="Google Shape;19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925" y="1571625"/>
            <a:ext cx="1564800" cy="156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1" name="Google Shape;1901;p14"/>
          <p:cNvSpPr txBox="1"/>
          <p:nvPr/>
        </p:nvSpPr>
        <p:spPr>
          <a:xfrm>
            <a:off x="1130275" y="3246850"/>
            <a:ext cx="20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데이터사이언스학과</a:t>
            </a:r>
            <a:br>
              <a:rPr lang="en">
                <a:latin typeface="Jua"/>
                <a:ea typeface="Jua"/>
                <a:cs typeface="Jua"/>
                <a:sym typeface="Jua"/>
              </a:rPr>
            </a:br>
            <a:r>
              <a:rPr lang="en">
                <a:latin typeface="Jua"/>
                <a:ea typeface="Jua"/>
                <a:cs typeface="Jua"/>
                <a:sym typeface="Jua"/>
              </a:rPr>
              <a:t>김주연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02" name="Google Shape;1902;p14"/>
          <p:cNvSpPr txBox="1"/>
          <p:nvPr/>
        </p:nvSpPr>
        <p:spPr>
          <a:xfrm>
            <a:off x="3629375" y="3246850"/>
            <a:ext cx="20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물리천문</a:t>
            </a:r>
            <a:r>
              <a:rPr lang="en">
                <a:latin typeface="Jua"/>
                <a:ea typeface="Jua"/>
                <a:cs typeface="Jua"/>
                <a:sym typeface="Jua"/>
              </a:rPr>
              <a:t>학과</a:t>
            </a:r>
            <a:br>
              <a:rPr lang="en">
                <a:latin typeface="Jua"/>
                <a:ea typeface="Jua"/>
                <a:cs typeface="Jua"/>
                <a:sym typeface="Jua"/>
              </a:rPr>
            </a:br>
            <a:r>
              <a:rPr lang="en">
                <a:latin typeface="Jua"/>
                <a:ea typeface="Jua"/>
                <a:cs typeface="Jua"/>
                <a:sym typeface="Jua"/>
              </a:rPr>
              <a:t>윤주희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03" name="Google Shape;1903;p14"/>
          <p:cNvSpPr txBox="1"/>
          <p:nvPr/>
        </p:nvSpPr>
        <p:spPr>
          <a:xfrm>
            <a:off x="6128475" y="3246850"/>
            <a:ext cx="20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컴퓨터공학과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류현수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3" name="Google Shape;2093;p32"/>
          <p:cNvSpPr txBox="1"/>
          <p:nvPr/>
        </p:nvSpPr>
        <p:spPr>
          <a:xfrm>
            <a:off x="2511000" y="321600"/>
            <a:ext cx="412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RNN말고, 다른 언어 모델?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094" name="Google Shape;2094;p32"/>
          <p:cNvGrpSpPr/>
          <p:nvPr/>
        </p:nvGrpSpPr>
        <p:grpSpPr>
          <a:xfrm>
            <a:off x="1103850" y="1517822"/>
            <a:ext cx="6623400" cy="2132403"/>
            <a:chOff x="1260300" y="1433050"/>
            <a:chExt cx="6623400" cy="2614200"/>
          </a:xfrm>
        </p:grpSpPr>
        <p:sp>
          <p:nvSpPr>
            <p:cNvPr id="2095" name="Google Shape;2095;p32"/>
            <p:cNvSpPr/>
            <p:nvPr/>
          </p:nvSpPr>
          <p:spPr>
            <a:xfrm rot="5400000">
              <a:off x="3424650" y="-613950"/>
              <a:ext cx="2294700" cy="6623400"/>
            </a:xfrm>
            <a:prstGeom prst="round2SameRect">
              <a:avLst>
                <a:gd fmla="val 16667" name="adj1"/>
                <a:gd fmla="val 0" name="adj2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96" name="Google Shape;2096;p32"/>
            <p:cNvCxnSpPr/>
            <p:nvPr/>
          </p:nvCxnSpPr>
          <p:spPr>
            <a:xfrm>
              <a:off x="1260300" y="1433050"/>
              <a:ext cx="0" cy="2614200"/>
            </a:xfrm>
            <a:prstGeom prst="straightConnector1">
              <a:avLst/>
            </a:prstGeom>
            <a:noFill/>
            <a:ln cap="flat" cmpd="sng" w="114300">
              <a:solidFill>
                <a:srgbClr val="F5F6F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97" name="Google Shape;2097;p32"/>
          <p:cNvSpPr/>
          <p:nvPr/>
        </p:nvSpPr>
        <p:spPr>
          <a:xfrm>
            <a:off x="5584525" y="4092975"/>
            <a:ext cx="1368600" cy="634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RNN</a:t>
            </a:r>
            <a:endParaRPr sz="2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098" name="Google Shape;2098;p32"/>
          <p:cNvCxnSpPr/>
          <p:nvPr/>
        </p:nvCxnSpPr>
        <p:spPr>
          <a:xfrm rot="10800000">
            <a:off x="1103850" y="3476175"/>
            <a:ext cx="813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99" name="Google Shape;2099;p32"/>
          <p:cNvGrpSpPr/>
          <p:nvPr/>
        </p:nvGrpSpPr>
        <p:grpSpPr>
          <a:xfrm>
            <a:off x="1721325" y="1641025"/>
            <a:ext cx="1368600" cy="1251600"/>
            <a:chOff x="1496375" y="1641025"/>
            <a:chExt cx="1368600" cy="1251600"/>
          </a:xfrm>
        </p:grpSpPr>
        <p:sp>
          <p:nvSpPr>
            <p:cNvPr id="2100" name="Google Shape;2100;p32"/>
            <p:cNvSpPr/>
            <p:nvPr/>
          </p:nvSpPr>
          <p:spPr>
            <a:xfrm>
              <a:off x="1496375" y="2257825"/>
              <a:ext cx="1368600" cy="634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Unigram</a:t>
              </a:r>
              <a:endParaRPr sz="2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2101" name="Google Shape;2101;p32"/>
            <p:cNvCxnSpPr>
              <a:stCxn id="2100" idx="0"/>
            </p:cNvCxnSpPr>
            <p:nvPr/>
          </p:nvCxnSpPr>
          <p:spPr>
            <a:xfrm rot="10800000">
              <a:off x="2180675" y="1641025"/>
              <a:ext cx="0" cy="616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02" name="Google Shape;2102;p32"/>
          <p:cNvGrpSpPr/>
          <p:nvPr/>
        </p:nvGrpSpPr>
        <p:grpSpPr>
          <a:xfrm>
            <a:off x="3508325" y="1641025"/>
            <a:ext cx="1368600" cy="1251600"/>
            <a:chOff x="3508325" y="1641025"/>
            <a:chExt cx="1368600" cy="1251600"/>
          </a:xfrm>
        </p:grpSpPr>
        <p:sp>
          <p:nvSpPr>
            <p:cNvPr id="2103" name="Google Shape;2103;p32"/>
            <p:cNvSpPr/>
            <p:nvPr/>
          </p:nvSpPr>
          <p:spPr>
            <a:xfrm>
              <a:off x="3508325" y="2257825"/>
              <a:ext cx="1368600" cy="634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n-gram</a:t>
              </a:r>
              <a:endParaRPr sz="2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2104" name="Google Shape;2104;p32"/>
            <p:cNvCxnSpPr/>
            <p:nvPr/>
          </p:nvCxnSpPr>
          <p:spPr>
            <a:xfrm rot="10800000">
              <a:off x="4192625" y="1641025"/>
              <a:ext cx="0" cy="616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05" name="Google Shape;2105;p32"/>
          <p:cNvGrpSpPr/>
          <p:nvPr/>
        </p:nvGrpSpPr>
        <p:grpSpPr>
          <a:xfrm>
            <a:off x="5295325" y="1641025"/>
            <a:ext cx="1657800" cy="1251600"/>
            <a:chOff x="5070375" y="1641025"/>
            <a:chExt cx="1657800" cy="1251600"/>
          </a:xfrm>
        </p:grpSpPr>
        <p:sp>
          <p:nvSpPr>
            <p:cNvPr id="2106" name="Google Shape;2106;p32"/>
            <p:cNvSpPr/>
            <p:nvPr/>
          </p:nvSpPr>
          <p:spPr>
            <a:xfrm>
              <a:off x="5070375" y="2257825"/>
              <a:ext cx="1657800" cy="634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Kneser-ney</a:t>
              </a:r>
              <a:endParaRPr sz="2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2107" name="Google Shape;2107;p32"/>
            <p:cNvCxnSpPr/>
            <p:nvPr/>
          </p:nvCxnSpPr>
          <p:spPr>
            <a:xfrm rot="10800000">
              <a:off x="5899275" y="1641025"/>
              <a:ext cx="0" cy="616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108" name="Google Shape;2108;p32"/>
          <p:cNvCxnSpPr/>
          <p:nvPr/>
        </p:nvCxnSpPr>
        <p:spPr>
          <a:xfrm rot="10800000">
            <a:off x="6268825" y="3476175"/>
            <a:ext cx="0" cy="61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09" name="Google Shape;2109;p32"/>
          <p:cNvSpPr/>
          <p:nvPr/>
        </p:nvSpPr>
        <p:spPr>
          <a:xfrm>
            <a:off x="3598500" y="4092975"/>
            <a:ext cx="1657800" cy="771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RNN + Attention</a:t>
            </a:r>
            <a:endParaRPr sz="2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10" name="Google Shape;2110;p32"/>
          <p:cNvCxnSpPr/>
          <p:nvPr/>
        </p:nvCxnSpPr>
        <p:spPr>
          <a:xfrm rot="10800000">
            <a:off x="4415550" y="3476175"/>
            <a:ext cx="0" cy="61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1" name="Google Shape;2111;p32"/>
          <p:cNvSpPr/>
          <p:nvPr/>
        </p:nvSpPr>
        <p:spPr>
          <a:xfrm>
            <a:off x="1496375" y="4092975"/>
            <a:ext cx="1876800" cy="634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Transformer</a:t>
            </a:r>
            <a:endParaRPr sz="2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12" name="Google Shape;2112;p32"/>
          <p:cNvCxnSpPr/>
          <p:nvPr/>
        </p:nvCxnSpPr>
        <p:spPr>
          <a:xfrm rot="10800000">
            <a:off x="2434775" y="3476175"/>
            <a:ext cx="0" cy="61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3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8" name="Google Shape;2118;p33"/>
          <p:cNvSpPr txBox="1"/>
          <p:nvPr/>
        </p:nvSpPr>
        <p:spPr>
          <a:xfrm>
            <a:off x="2091600" y="1386200"/>
            <a:ext cx="4960800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Jua"/>
                <a:ea typeface="Jua"/>
                <a:cs typeface="Jua"/>
                <a:sym typeface="Jua"/>
              </a:rPr>
              <a:t>감사합니다</a:t>
            </a:r>
            <a:endParaRPr sz="3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19" name="Google Shape;2119;p33"/>
          <p:cNvSpPr txBox="1"/>
          <p:nvPr/>
        </p:nvSpPr>
        <p:spPr>
          <a:xfrm>
            <a:off x="2091600" y="2179200"/>
            <a:ext cx="49608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Jua"/>
                <a:ea typeface="Jua"/>
                <a:cs typeface="Jua"/>
                <a:sym typeface="Jua"/>
              </a:rPr>
              <a:t>🚨SAI LAN</a:t>
            </a:r>
            <a:r>
              <a:rPr lang="en" sz="3000">
                <a:latin typeface="Jua"/>
                <a:ea typeface="Jua"/>
                <a:cs typeface="Jua"/>
                <a:sym typeface="Jua"/>
              </a:rPr>
              <a:t>🚨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4"/>
          <p:cNvSpPr txBox="1"/>
          <p:nvPr>
            <p:ph idx="4294967295" type="ctrTitle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125" name="Google Shape;2125;p34"/>
          <p:cNvSpPr txBox="1"/>
          <p:nvPr>
            <p:ph idx="4294967295" type="subTitle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Bring the attention of your audience over a key concept using icons or illustrations</a:t>
            </a:r>
            <a:endParaRPr sz="2200"/>
          </a:p>
        </p:txBody>
      </p:sp>
      <p:sp>
        <p:nvSpPr>
          <p:cNvPr id="2126" name="Google Shape;2126;p34"/>
          <p:cNvSpPr/>
          <p:nvPr/>
        </p:nvSpPr>
        <p:spPr>
          <a:xfrm>
            <a:off x="3515725" y="299100"/>
            <a:ext cx="2123707" cy="1892065"/>
          </a:xfrm>
          <a:custGeom>
            <a:rect b="b" l="l" r="r" t="t"/>
            <a:pathLst>
              <a:path extrusionOk="0" h="82958" w="89712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7" name="Google Shape;2127;p34"/>
          <p:cNvSpPr/>
          <p:nvPr/>
        </p:nvSpPr>
        <p:spPr>
          <a:xfrm>
            <a:off x="4139482" y="743625"/>
            <a:ext cx="867483" cy="1003003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3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3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134" name="Google Shape;2134;p35"/>
          <p:cNvSpPr txBox="1"/>
          <p:nvPr>
            <p:ph idx="1" type="body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135" name="Google Shape;2135;p35"/>
          <p:cNvSpPr txBox="1"/>
          <p:nvPr>
            <p:ph idx="2" type="body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136" name="Google Shape;2136;p35"/>
          <p:cNvSpPr txBox="1"/>
          <p:nvPr>
            <p:ph idx="3" type="body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3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618244"/>
            <a:ext cx="2765700" cy="2765700"/>
          </a:xfrm>
          <a:prstGeom prst="ellipse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3" name="Google Shape;2143;p36"/>
          <p:cNvSpPr txBox="1"/>
          <p:nvPr>
            <p:ph type="title"/>
          </p:nvPr>
        </p:nvSpPr>
        <p:spPr>
          <a:xfrm>
            <a:off x="1051400" y="3407725"/>
            <a:ext cx="70413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144" name="Google Shape;2144;p36"/>
          <p:cNvSpPr txBox="1"/>
          <p:nvPr>
            <p:ph idx="1" type="body"/>
          </p:nvPr>
        </p:nvSpPr>
        <p:spPr>
          <a:xfrm>
            <a:off x="1051400" y="3809223"/>
            <a:ext cx="70413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A complex idea can be conveyed with just a single still image, namely making it possible to absorb large amounts of data quickly.</a:t>
            </a:r>
            <a:endParaRPr sz="1600"/>
          </a:p>
        </p:txBody>
      </p:sp>
      <p:sp>
        <p:nvSpPr>
          <p:cNvPr id="2145" name="Google Shape;2145;p3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37"/>
          <p:cNvSpPr txBox="1"/>
          <p:nvPr>
            <p:ph idx="4294967295" type="title"/>
          </p:nvPr>
        </p:nvSpPr>
        <p:spPr>
          <a:xfrm>
            <a:off x="2923225" y="406225"/>
            <a:ext cx="3297600" cy="19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</a:rPr>
              <a:t>Want big impact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Merriweather"/>
                <a:ea typeface="Merriweather"/>
                <a:cs typeface="Merriweather"/>
                <a:sym typeface="Merriweather"/>
              </a:rPr>
              <a:t>Use big image.</a:t>
            </a:r>
            <a:endParaRPr sz="2400"/>
          </a:p>
        </p:txBody>
      </p:sp>
      <p:sp>
        <p:nvSpPr>
          <p:cNvPr id="2151" name="Google Shape;2151;p3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157" name="Google Shape;2157;p38"/>
          <p:cNvSpPr/>
          <p:nvPr/>
        </p:nvSpPr>
        <p:spPr>
          <a:xfrm>
            <a:off x="3706478" y="1712600"/>
            <a:ext cx="1707000" cy="1718400"/>
          </a:xfrm>
          <a:prstGeom prst="ellipse">
            <a:avLst/>
          </a:prstGeom>
          <a:noFill/>
          <a:ln cap="rnd" cmpd="sng" w="9525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Gray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58" name="Google Shape;2158;p38"/>
          <p:cNvSpPr/>
          <p:nvPr/>
        </p:nvSpPr>
        <p:spPr>
          <a:xfrm>
            <a:off x="2166525" y="1712600"/>
            <a:ext cx="1707000" cy="1718400"/>
          </a:xfrm>
          <a:prstGeom prst="ellipse">
            <a:avLst/>
          </a:prstGeom>
          <a:noFill/>
          <a:ln cap="rnd" cmpd="sng" w="9525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White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59" name="Google Shape;2159;p38"/>
          <p:cNvSpPr/>
          <p:nvPr/>
        </p:nvSpPr>
        <p:spPr>
          <a:xfrm>
            <a:off x="5270306" y="1712600"/>
            <a:ext cx="1707000" cy="1718400"/>
          </a:xfrm>
          <a:prstGeom prst="ellipse">
            <a:avLst/>
          </a:prstGeom>
          <a:noFill/>
          <a:ln cap="rnd" cmpd="sng" w="9525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Black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0" name="Google Shape;2160;p3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9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diagrams to explain complex ideas</a:t>
            </a:r>
            <a:endParaRPr/>
          </a:p>
        </p:txBody>
      </p:sp>
      <p:sp>
        <p:nvSpPr>
          <p:cNvPr id="2166" name="Google Shape;2166;p3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67" name="Google Shape;2167;p39"/>
          <p:cNvGrpSpPr/>
          <p:nvPr/>
        </p:nvGrpSpPr>
        <p:grpSpPr>
          <a:xfrm>
            <a:off x="2256567" y="1058103"/>
            <a:ext cx="4036590" cy="3713071"/>
            <a:chOff x="2256567" y="677103"/>
            <a:chExt cx="4036590" cy="3713071"/>
          </a:xfrm>
        </p:grpSpPr>
        <p:sp>
          <p:nvSpPr>
            <p:cNvPr id="2168" name="Google Shape;2168;p39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174" name="Google Shape;2174;p39"/>
          <p:cNvGrpSpPr/>
          <p:nvPr/>
        </p:nvGrpSpPr>
        <p:grpSpPr>
          <a:xfrm>
            <a:off x="4447194" y="2196766"/>
            <a:ext cx="2440200" cy="2440200"/>
            <a:chOff x="4447194" y="1815766"/>
            <a:chExt cx="2440200" cy="2440200"/>
          </a:xfrm>
        </p:grpSpPr>
        <p:sp>
          <p:nvSpPr>
            <p:cNvPr id="2175" name="Google Shape;2175;p39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76" name="Google Shape;2176;p39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Lorem ipsum congue tempus</a:t>
              </a:r>
              <a:endParaRPr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177" name="Google Shape;2177;p39"/>
          <p:cNvGrpSpPr/>
          <p:nvPr/>
        </p:nvGrpSpPr>
        <p:grpSpPr>
          <a:xfrm>
            <a:off x="3566937" y="1755053"/>
            <a:ext cx="1423800" cy="1423800"/>
            <a:chOff x="3490737" y="1374053"/>
            <a:chExt cx="1423800" cy="1423800"/>
          </a:xfrm>
        </p:grpSpPr>
        <p:sp>
          <p:nvSpPr>
            <p:cNvPr id="2178" name="Google Shape;2178;p39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79" name="Google Shape;2179;p39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Lorem ipsum tempus</a:t>
              </a:r>
              <a:endParaRPr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40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85" name="Google Shape;2185;p40"/>
          <p:cNvGraphicFramePr/>
          <p:nvPr/>
        </p:nvGraphicFramePr>
        <p:xfrm>
          <a:off x="1562500" y="1436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{F7DF6247-DC07-44A3-AD89-AA721474B0C7}</a:tableStyleId>
              </a:tblPr>
              <a:tblGrid>
                <a:gridCol w="1504750"/>
                <a:gridCol w="1504750"/>
                <a:gridCol w="1504750"/>
                <a:gridCol w="1504750"/>
              </a:tblGrid>
              <a:tr h="54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</a:t>
                      </a:r>
                      <a:endParaRPr b="1" sz="180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</a:t>
                      </a:r>
                      <a:endParaRPr b="1" sz="180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</a:t>
                      </a:r>
                      <a:endParaRPr b="1" sz="180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Yellow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Blue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Orange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24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186" name="Google Shape;2186;p4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a_esbozo_n_50-01.png" id="2191" name="Google Shape;21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52" y="927824"/>
            <a:ext cx="7285297" cy="3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41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193" name="Google Shape;2193;p41"/>
          <p:cNvSpPr/>
          <p:nvPr/>
        </p:nvSpPr>
        <p:spPr>
          <a:xfrm>
            <a:off x="2275650" y="1832131"/>
            <a:ext cx="7020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our office</a:t>
            </a:r>
            <a:endParaRPr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194" name="Google Shape;2194;p41"/>
          <p:cNvGrpSpPr/>
          <p:nvPr/>
        </p:nvGrpSpPr>
        <p:grpSpPr>
          <a:xfrm>
            <a:off x="1633114" y="2176824"/>
            <a:ext cx="190252" cy="171538"/>
            <a:chOff x="2898281" y="1033551"/>
            <a:chExt cx="426000" cy="512208"/>
          </a:xfrm>
        </p:grpSpPr>
        <p:sp>
          <p:nvSpPr>
            <p:cNvPr id="2195" name="Google Shape;2195;p41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96" name="Google Shape;2196;p41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97" name="Google Shape;2197;p41"/>
          <p:cNvGrpSpPr/>
          <p:nvPr/>
        </p:nvGrpSpPr>
        <p:grpSpPr>
          <a:xfrm>
            <a:off x="2977639" y="3567837"/>
            <a:ext cx="190252" cy="171538"/>
            <a:chOff x="2898281" y="1033551"/>
            <a:chExt cx="426000" cy="512208"/>
          </a:xfrm>
        </p:grpSpPr>
        <p:sp>
          <p:nvSpPr>
            <p:cNvPr id="2198" name="Google Shape;2198;p41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99" name="Google Shape;2199;p41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200" name="Google Shape;2200;p41"/>
          <p:cNvGrpSpPr/>
          <p:nvPr/>
        </p:nvGrpSpPr>
        <p:grpSpPr>
          <a:xfrm>
            <a:off x="3913464" y="1953674"/>
            <a:ext cx="190252" cy="171538"/>
            <a:chOff x="2898281" y="1033551"/>
            <a:chExt cx="426000" cy="512208"/>
          </a:xfrm>
        </p:grpSpPr>
        <p:sp>
          <p:nvSpPr>
            <p:cNvPr id="2201" name="Google Shape;2201;p41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02" name="Google Shape;2202;p41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203" name="Google Shape;2203;p41"/>
          <p:cNvGrpSpPr/>
          <p:nvPr/>
        </p:nvGrpSpPr>
        <p:grpSpPr>
          <a:xfrm>
            <a:off x="4521014" y="3811293"/>
            <a:ext cx="190252" cy="171538"/>
            <a:chOff x="2898281" y="1033551"/>
            <a:chExt cx="426000" cy="512208"/>
          </a:xfrm>
        </p:grpSpPr>
        <p:sp>
          <p:nvSpPr>
            <p:cNvPr id="2204" name="Google Shape;2204;p41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05" name="Google Shape;2205;p41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206" name="Google Shape;2206;p41"/>
          <p:cNvGrpSpPr/>
          <p:nvPr/>
        </p:nvGrpSpPr>
        <p:grpSpPr>
          <a:xfrm>
            <a:off x="6957339" y="3845812"/>
            <a:ext cx="190252" cy="171538"/>
            <a:chOff x="2898281" y="1033551"/>
            <a:chExt cx="426000" cy="512208"/>
          </a:xfrm>
        </p:grpSpPr>
        <p:sp>
          <p:nvSpPr>
            <p:cNvPr id="2207" name="Google Shape;2207;p41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08" name="Google Shape;2208;p41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209" name="Google Shape;2209;p41"/>
          <p:cNvGrpSpPr/>
          <p:nvPr/>
        </p:nvGrpSpPr>
        <p:grpSpPr>
          <a:xfrm>
            <a:off x="6368814" y="2408812"/>
            <a:ext cx="190252" cy="171538"/>
            <a:chOff x="2898281" y="1033551"/>
            <a:chExt cx="426000" cy="512208"/>
          </a:xfrm>
        </p:grpSpPr>
        <p:sp>
          <p:nvSpPr>
            <p:cNvPr id="2210" name="Google Shape;2210;p41"/>
            <p:cNvSpPr/>
            <p:nvPr/>
          </p:nvSpPr>
          <p:spPr>
            <a:xfrm>
              <a:off x="2898281" y="1060984"/>
              <a:ext cx="426000" cy="484775"/>
            </a:xfrm>
            <a:custGeom>
              <a:rect b="b" l="l" r="r" t="t"/>
              <a:pathLst>
                <a:path extrusionOk="0" h="19391" w="1704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11" name="Google Shape;2211;p41"/>
            <p:cNvSpPr/>
            <p:nvPr/>
          </p:nvSpPr>
          <p:spPr>
            <a:xfrm>
              <a:off x="2907167" y="1033551"/>
              <a:ext cx="384425" cy="497825"/>
            </a:xfrm>
            <a:custGeom>
              <a:rect b="b" l="l" r="r" t="t"/>
              <a:pathLst>
                <a:path extrusionOk="0" h="19913" w="15377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212" name="Google Shape;2212;p4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5"/>
          <p:cNvSpPr txBox="1"/>
          <p:nvPr>
            <p:ph idx="4294967295" type="ctrTitle"/>
          </p:nvPr>
        </p:nvSpPr>
        <p:spPr>
          <a:xfrm>
            <a:off x="1779550" y="557819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Index</a:t>
            </a:r>
            <a:endParaRPr sz="4800"/>
          </a:p>
        </p:txBody>
      </p:sp>
      <p:sp>
        <p:nvSpPr>
          <p:cNvPr id="1909" name="Google Shape;1909;p15"/>
          <p:cNvSpPr txBox="1"/>
          <p:nvPr>
            <p:ph idx="4294967295" type="subTitle"/>
          </p:nvPr>
        </p:nvSpPr>
        <p:spPr>
          <a:xfrm>
            <a:off x="1116600" y="1286300"/>
            <a:ext cx="6910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600"/>
              </a:spcBef>
              <a:spcAft>
                <a:spcPts val="0"/>
              </a:spcAft>
              <a:buSzPts val="3600"/>
              <a:buFont typeface="Jua"/>
              <a:buAutoNum type="arabicPeriod"/>
            </a:pPr>
            <a:r>
              <a:rPr b="1" lang="en" sz="3600">
                <a:latin typeface="Jua"/>
                <a:ea typeface="Jua"/>
                <a:cs typeface="Jua"/>
                <a:sym typeface="Jua"/>
              </a:rPr>
              <a:t>인공신경망</a:t>
            </a:r>
            <a:br>
              <a:rPr b="1" lang="en" sz="3600">
                <a:latin typeface="Jua"/>
                <a:ea typeface="Jua"/>
                <a:cs typeface="Jua"/>
                <a:sym typeface="Jua"/>
              </a:rPr>
            </a:br>
            <a:endParaRPr b="1" sz="3600">
              <a:latin typeface="Jua"/>
              <a:ea typeface="Jua"/>
              <a:cs typeface="Jua"/>
              <a:sym typeface="Jua"/>
            </a:endParaRPr>
          </a:p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Font typeface="Jua"/>
              <a:buAutoNum type="arabicPeriod"/>
            </a:pPr>
            <a:r>
              <a:rPr b="1" lang="en" sz="3600">
                <a:latin typeface="Jua"/>
                <a:ea typeface="Jua"/>
                <a:cs typeface="Jua"/>
                <a:sym typeface="Jua"/>
              </a:rPr>
              <a:t>이미지를 위한 인공신경망</a:t>
            </a:r>
            <a:br>
              <a:rPr b="1" lang="en" sz="3600">
                <a:latin typeface="Jua"/>
                <a:ea typeface="Jua"/>
                <a:cs typeface="Jua"/>
                <a:sym typeface="Jua"/>
              </a:rPr>
            </a:br>
            <a:endParaRPr b="1" sz="3600">
              <a:latin typeface="Jua"/>
              <a:ea typeface="Jua"/>
              <a:cs typeface="Jua"/>
              <a:sym typeface="Jua"/>
            </a:endParaRPr>
          </a:p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lang="en" sz="3600">
                <a:latin typeface="Jua"/>
                <a:ea typeface="Jua"/>
                <a:cs typeface="Jua"/>
                <a:sym typeface="Jua"/>
              </a:rPr>
              <a:t>텍스트를 위한 인공신경망</a:t>
            </a:r>
            <a:br>
              <a:rPr b="1" lang="en" sz="3600"/>
            </a:br>
            <a:endParaRPr b="1" sz="3600"/>
          </a:p>
        </p:txBody>
      </p:sp>
      <p:sp>
        <p:nvSpPr>
          <p:cNvPr id="1910" name="Google Shape;1910;p1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42"/>
          <p:cNvSpPr txBox="1"/>
          <p:nvPr>
            <p:ph idx="4294967295" type="ctrTitle"/>
          </p:nvPr>
        </p:nvSpPr>
        <p:spPr>
          <a:xfrm>
            <a:off x="1660200" y="1583344"/>
            <a:ext cx="5823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lt1"/>
                </a:solidFill>
              </a:rPr>
              <a:t>89,526,124</a:t>
            </a:r>
            <a:endParaRPr sz="12000">
              <a:solidFill>
                <a:schemeClr val="lt1"/>
              </a:solidFill>
            </a:endParaRPr>
          </a:p>
        </p:txBody>
      </p:sp>
      <p:sp>
        <p:nvSpPr>
          <p:cNvPr id="2218" name="Google Shape;2218;p42"/>
          <p:cNvSpPr txBox="1"/>
          <p:nvPr>
            <p:ph idx="4294967295" type="subTitle"/>
          </p:nvPr>
        </p:nvSpPr>
        <p:spPr>
          <a:xfrm>
            <a:off x="1660200" y="2840060"/>
            <a:ext cx="5823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Whoa! That’s a big number, aren’t you proud?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9" name="Google Shape;2219;p4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3"/>
          <p:cNvSpPr txBox="1"/>
          <p:nvPr>
            <p:ph idx="4294967295" type="ctrTitle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89,526,124$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225" name="Google Shape;2225;p43"/>
          <p:cNvSpPr txBox="1"/>
          <p:nvPr>
            <p:ph idx="4294967295" type="subTitle"/>
          </p:nvPr>
        </p:nvSpPr>
        <p:spPr>
          <a:xfrm>
            <a:off x="685800" y="12970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226" name="Google Shape;2226;p43"/>
          <p:cNvSpPr txBox="1"/>
          <p:nvPr>
            <p:ph idx="4294967295" type="ctrTitle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100%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227" name="Google Shape;2227;p43"/>
          <p:cNvSpPr txBox="1"/>
          <p:nvPr>
            <p:ph idx="4294967295" type="subTitle"/>
          </p:nvPr>
        </p:nvSpPr>
        <p:spPr>
          <a:xfrm>
            <a:off x="685800" y="39259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228" name="Google Shape;2228;p43"/>
          <p:cNvSpPr txBox="1"/>
          <p:nvPr>
            <p:ph idx="4294967295" type="ctrTitle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185,244</a:t>
            </a:r>
            <a:r>
              <a:rPr lang="en" sz="4800">
                <a:solidFill>
                  <a:schemeClr val="lt1"/>
                </a:solidFill>
              </a:rPr>
              <a:t> users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229" name="Google Shape;2229;p43"/>
          <p:cNvSpPr txBox="1"/>
          <p:nvPr>
            <p:ph idx="4294967295" type="subTitle"/>
          </p:nvPr>
        </p:nvSpPr>
        <p:spPr>
          <a:xfrm>
            <a:off x="685800" y="261145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230" name="Google Shape;2230;p4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4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236" name="Google Shape;2236;p44"/>
          <p:cNvSpPr/>
          <p:nvPr/>
        </p:nvSpPr>
        <p:spPr>
          <a:xfrm>
            <a:off x="905075" y="1692425"/>
            <a:ext cx="1788900" cy="1758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first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7" name="Google Shape;2237;p44"/>
          <p:cNvSpPr/>
          <p:nvPr/>
        </p:nvSpPr>
        <p:spPr>
          <a:xfrm>
            <a:off x="6449687" y="1692425"/>
            <a:ext cx="1788900" cy="1758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last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8" name="Google Shape;2238;p44"/>
          <p:cNvSpPr/>
          <p:nvPr/>
        </p:nvSpPr>
        <p:spPr>
          <a:xfrm>
            <a:off x="3677381" y="1692425"/>
            <a:ext cx="1788900" cy="1758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second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39" name="Google Shape;2239;p44"/>
          <p:cNvCxnSpPr>
            <a:endCxn id="2238" idx="2"/>
          </p:cNvCxnSpPr>
          <p:nvPr/>
        </p:nvCxnSpPr>
        <p:spPr>
          <a:xfrm>
            <a:off x="2694281" y="2571875"/>
            <a:ext cx="98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2240" name="Google Shape;2240;p44"/>
          <p:cNvCxnSpPr>
            <a:endCxn id="2237" idx="2"/>
          </p:cNvCxnSpPr>
          <p:nvPr/>
        </p:nvCxnSpPr>
        <p:spPr>
          <a:xfrm>
            <a:off x="5466587" y="2571875"/>
            <a:ext cx="98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2241" name="Google Shape;2241;p4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5"/>
        </a:solidFill>
      </p:bgPr>
    </p:bg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5"/>
          <p:cNvSpPr txBox="1"/>
          <p:nvPr>
            <p:ph idx="1" type="body"/>
          </p:nvPr>
        </p:nvSpPr>
        <p:spPr>
          <a:xfrm>
            <a:off x="977300" y="1279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Yellow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47" name="Google Shape;2247;p45"/>
          <p:cNvSpPr txBox="1"/>
          <p:nvPr>
            <p:ph idx="2" type="body"/>
          </p:nvPr>
        </p:nvSpPr>
        <p:spPr>
          <a:xfrm>
            <a:off x="3391601" y="1279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Blue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48" name="Google Shape;2248;p45"/>
          <p:cNvSpPr txBox="1"/>
          <p:nvPr>
            <p:ph idx="3" type="body"/>
          </p:nvPr>
        </p:nvSpPr>
        <p:spPr>
          <a:xfrm>
            <a:off x="5805902" y="1279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Red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49" name="Google Shape;2249;p45"/>
          <p:cNvSpPr txBox="1"/>
          <p:nvPr>
            <p:ph idx="1" type="body"/>
          </p:nvPr>
        </p:nvSpPr>
        <p:spPr>
          <a:xfrm>
            <a:off x="977300" y="2803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Yellow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50" name="Google Shape;2250;p45"/>
          <p:cNvSpPr txBox="1"/>
          <p:nvPr>
            <p:ph idx="2" type="body"/>
          </p:nvPr>
        </p:nvSpPr>
        <p:spPr>
          <a:xfrm>
            <a:off x="3391601" y="2803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Blue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51" name="Google Shape;2251;p45"/>
          <p:cNvSpPr txBox="1"/>
          <p:nvPr>
            <p:ph idx="3" type="body"/>
          </p:nvPr>
        </p:nvSpPr>
        <p:spPr>
          <a:xfrm>
            <a:off x="5805902" y="2803071"/>
            <a:ext cx="22965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Red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52" name="Google Shape;2252;p4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Let’s review some concepts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53" name="Google Shape;2253;p45"/>
          <p:cNvSpPr/>
          <p:nvPr/>
        </p:nvSpPr>
        <p:spPr>
          <a:xfrm>
            <a:off x="1671809" y="1401545"/>
            <a:ext cx="231895" cy="193296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45"/>
          <p:cNvSpPr/>
          <p:nvPr/>
        </p:nvSpPr>
        <p:spPr>
          <a:xfrm>
            <a:off x="3941993" y="1337947"/>
            <a:ext cx="294129" cy="241071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45"/>
          <p:cNvSpPr/>
          <p:nvPr/>
        </p:nvSpPr>
        <p:spPr>
          <a:xfrm>
            <a:off x="3962382" y="2910857"/>
            <a:ext cx="337079" cy="233885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45"/>
          <p:cNvSpPr/>
          <p:nvPr/>
        </p:nvSpPr>
        <p:spPr>
          <a:xfrm>
            <a:off x="6366215" y="2903681"/>
            <a:ext cx="287232" cy="248245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45"/>
          <p:cNvSpPr/>
          <p:nvPr/>
        </p:nvSpPr>
        <p:spPr>
          <a:xfrm>
            <a:off x="1670000" y="2905561"/>
            <a:ext cx="235530" cy="244498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45"/>
          <p:cNvSpPr/>
          <p:nvPr/>
        </p:nvSpPr>
        <p:spPr>
          <a:xfrm>
            <a:off x="6281933" y="1336700"/>
            <a:ext cx="236622" cy="243574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4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46"/>
          <p:cNvSpPr txBox="1"/>
          <p:nvPr>
            <p:ph idx="1" type="body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C3E50"/>
                </a:solidFill>
              </a:rPr>
              <a:t>You can insert graphs from Excel or Google Sheets</a:t>
            </a:r>
            <a:endParaRPr>
              <a:solidFill>
                <a:srgbClr val="2C3E50"/>
              </a:solidFill>
            </a:endParaRPr>
          </a:p>
        </p:txBody>
      </p:sp>
      <p:sp>
        <p:nvSpPr>
          <p:cNvPr id="2265" name="Google Shape;2265;p4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66" name="Google Shape;2266;p46"/>
          <p:cNvCxnSpPr/>
          <p:nvPr/>
        </p:nvCxnSpPr>
        <p:spPr>
          <a:xfrm>
            <a:off x="1498350" y="1074699"/>
            <a:ext cx="6147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7" name="Google Shape;2267;p46"/>
          <p:cNvCxnSpPr/>
          <p:nvPr/>
        </p:nvCxnSpPr>
        <p:spPr>
          <a:xfrm>
            <a:off x="1498350" y="1784181"/>
            <a:ext cx="6147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8" name="Google Shape;2268;p46"/>
          <p:cNvCxnSpPr/>
          <p:nvPr/>
        </p:nvCxnSpPr>
        <p:spPr>
          <a:xfrm>
            <a:off x="1498350" y="2493663"/>
            <a:ext cx="6147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9" name="Google Shape;2269;p46"/>
          <p:cNvCxnSpPr/>
          <p:nvPr/>
        </p:nvCxnSpPr>
        <p:spPr>
          <a:xfrm>
            <a:off x="1498350" y="3203146"/>
            <a:ext cx="6147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0" name="Google Shape;2270;p46"/>
          <p:cNvCxnSpPr/>
          <p:nvPr/>
        </p:nvCxnSpPr>
        <p:spPr>
          <a:xfrm>
            <a:off x="1498350" y="3934526"/>
            <a:ext cx="6147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1" name="Google Shape;2271;p46"/>
          <p:cNvSpPr txBox="1"/>
          <p:nvPr/>
        </p:nvSpPr>
        <p:spPr>
          <a:xfrm>
            <a:off x="1498348" y="915950"/>
            <a:ext cx="2883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4000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3000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2000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1000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72" name="Google Shape;2272;p46"/>
          <p:cNvSpPr/>
          <p:nvPr/>
        </p:nvSpPr>
        <p:spPr>
          <a:xfrm>
            <a:off x="2025097" y="2380936"/>
            <a:ext cx="1986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46"/>
          <p:cNvSpPr/>
          <p:nvPr/>
        </p:nvSpPr>
        <p:spPr>
          <a:xfrm>
            <a:off x="2291955" y="1986873"/>
            <a:ext cx="1986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46"/>
          <p:cNvSpPr/>
          <p:nvPr/>
        </p:nvSpPr>
        <p:spPr>
          <a:xfrm>
            <a:off x="2558813" y="2493663"/>
            <a:ext cx="1986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46"/>
          <p:cNvSpPr/>
          <p:nvPr/>
        </p:nvSpPr>
        <p:spPr>
          <a:xfrm>
            <a:off x="3513758" y="2694726"/>
            <a:ext cx="1986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46"/>
          <p:cNvSpPr/>
          <p:nvPr/>
        </p:nvSpPr>
        <p:spPr>
          <a:xfrm>
            <a:off x="3780616" y="2096343"/>
            <a:ext cx="1986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46"/>
          <p:cNvSpPr/>
          <p:nvPr/>
        </p:nvSpPr>
        <p:spPr>
          <a:xfrm>
            <a:off x="4047474" y="1229023"/>
            <a:ext cx="1986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46"/>
          <p:cNvSpPr/>
          <p:nvPr/>
        </p:nvSpPr>
        <p:spPr>
          <a:xfrm>
            <a:off x="5002420" y="2140118"/>
            <a:ext cx="1986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46"/>
          <p:cNvSpPr/>
          <p:nvPr/>
        </p:nvSpPr>
        <p:spPr>
          <a:xfrm>
            <a:off x="5269278" y="1074575"/>
            <a:ext cx="1986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46"/>
          <p:cNvSpPr/>
          <p:nvPr/>
        </p:nvSpPr>
        <p:spPr>
          <a:xfrm>
            <a:off x="5536136" y="2322561"/>
            <a:ext cx="1986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46"/>
          <p:cNvSpPr/>
          <p:nvPr/>
        </p:nvSpPr>
        <p:spPr>
          <a:xfrm>
            <a:off x="6491081" y="2753100"/>
            <a:ext cx="1986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46"/>
          <p:cNvSpPr/>
          <p:nvPr/>
        </p:nvSpPr>
        <p:spPr>
          <a:xfrm>
            <a:off x="6757939" y="1293618"/>
            <a:ext cx="1986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46"/>
          <p:cNvSpPr/>
          <p:nvPr/>
        </p:nvSpPr>
        <p:spPr>
          <a:xfrm>
            <a:off x="7024797" y="1607408"/>
            <a:ext cx="1986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8" name="Google Shape;2288;p47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3759450" y="511275"/>
            <a:ext cx="1625200" cy="291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47"/>
          <p:cNvSpPr txBox="1"/>
          <p:nvPr>
            <p:ph idx="4294967295" type="body"/>
          </p:nvPr>
        </p:nvSpPr>
        <p:spPr>
          <a:xfrm>
            <a:off x="1270550" y="3741500"/>
            <a:ext cx="66030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Mobile</a:t>
            </a:r>
            <a:r>
              <a:rPr b="1" lang="en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 project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290" name="Google Shape;2290;p4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91" name="Google Shape;2291;p47"/>
          <p:cNvGrpSpPr/>
          <p:nvPr/>
        </p:nvGrpSpPr>
        <p:grpSpPr>
          <a:xfrm>
            <a:off x="3711740" y="183951"/>
            <a:ext cx="1720490" cy="3568637"/>
            <a:chOff x="2547150" y="238125"/>
            <a:chExt cx="2525675" cy="5238750"/>
          </a:xfrm>
        </p:grpSpPr>
        <p:sp>
          <p:nvSpPr>
            <p:cNvPr id="2292" name="Google Shape;2292;p47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7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7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075" y="636000"/>
            <a:ext cx="2133825" cy="28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48"/>
          <p:cNvSpPr txBox="1"/>
          <p:nvPr>
            <p:ph idx="4294967295" type="body"/>
          </p:nvPr>
        </p:nvSpPr>
        <p:spPr>
          <a:xfrm>
            <a:off x="1101300" y="3741500"/>
            <a:ext cx="69414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302" name="Google Shape;2302;p4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03" name="Google Shape;2303;p48"/>
          <p:cNvGrpSpPr/>
          <p:nvPr/>
        </p:nvGrpSpPr>
        <p:grpSpPr>
          <a:xfrm>
            <a:off x="3446476" y="321655"/>
            <a:ext cx="2251258" cy="3473815"/>
            <a:chOff x="2112475" y="238125"/>
            <a:chExt cx="3395050" cy="5238750"/>
          </a:xfrm>
        </p:grpSpPr>
        <p:sp>
          <p:nvSpPr>
            <p:cNvPr id="2304" name="Google Shape;2304;p48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2" name="Google Shape;2312;p49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2808075" y="101550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49"/>
          <p:cNvSpPr txBox="1"/>
          <p:nvPr>
            <p:ph idx="4294967295" type="body"/>
          </p:nvPr>
        </p:nvSpPr>
        <p:spPr>
          <a:xfrm>
            <a:off x="1234600" y="3741500"/>
            <a:ext cx="66747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Desktop project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314" name="Google Shape;2314;p4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15" name="Google Shape;2315;p49"/>
          <p:cNvGrpSpPr/>
          <p:nvPr/>
        </p:nvGrpSpPr>
        <p:grpSpPr>
          <a:xfrm>
            <a:off x="2300899" y="868779"/>
            <a:ext cx="4542205" cy="2661224"/>
            <a:chOff x="1177450" y="241631"/>
            <a:chExt cx="6173152" cy="3616776"/>
          </a:xfrm>
        </p:grpSpPr>
        <p:sp>
          <p:nvSpPr>
            <p:cNvPr id="2316" name="Google Shape;2316;p49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50"/>
          <p:cNvSpPr txBox="1"/>
          <p:nvPr>
            <p:ph idx="4294967295" type="ctrTitle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Thanks!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325" name="Google Shape;2325;p50"/>
          <p:cNvSpPr txBox="1"/>
          <p:nvPr>
            <p:ph idx="4294967295" type="subTitle"/>
          </p:nvPr>
        </p:nvSpPr>
        <p:spPr>
          <a:xfrm>
            <a:off x="1715250" y="1811363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2326" name="Google Shape;2326;p50"/>
          <p:cNvSpPr txBox="1"/>
          <p:nvPr>
            <p:ph idx="4294967295" type="body"/>
          </p:nvPr>
        </p:nvSpPr>
        <p:spPr>
          <a:xfrm>
            <a:off x="1715250" y="2697019"/>
            <a:ext cx="57135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sp>
        <p:nvSpPr>
          <p:cNvPr id="2327" name="Google Shape;2327;p5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51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333" name="Google Shape;2333;p51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C3E50"/>
                </a:solidFill>
              </a:rPr>
              <a:t>Special thanks to all the people who made and released these awesome resources for free:</a:t>
            </a:r>
            <a:endParaRPr sz="2000">
              <a:solidFill>
                <a:srgbClr val="2C3E5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000"/>
              <a:buChar char="✖"/>
            </a:pPr>
            <a:r>
              <a:rPr lang="en" sz="2000">
                <a:solidFill>
                  <a:srgbClr val="2C3E50"/>
                </a:solidFill>
              </a:rPr>
              <a:t>Presentation template by </a:t>
            </a:r>
            <a:r>
              <a:rPr lang="en" sz="2000" u="sng">
                <a:solidFill>
                  <a:srgbClr val="2C3E5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 sz="2000">
              <a:solidFill>
                <a:srgbClr val="2C3E5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000"/>
              <a:buChar char="✖"/>
            </a:pPr>
            <a:r>
              <a:rPr lang="en" sz="2000">
                <a:solidFill>
                  <a:srgbClr val="2C3E50"/>
                </a:solidFill>
              </a:rPr>
              <a:t>Photographs by </a:t>
            </a:r>
            <a:r>
              <a:rPr lang="en" sz="2000" u="sng">
                <a:solidFill>
                  <a:srgbClr val="2C3E5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2000">
              <a:solidFill>
                <a:srgbClr val="2C3E50"/>
              </a:solidFill>
            </a:endParaRPr>
          </a:p>
        </p:txBody>
      </p:sp>
      <p:sp>
        <p:nvSpPr>
          <p:cNvPr id="2334" name="Google Shape;2334;p5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6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인공신경망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16" name="Google Shape;1916;p16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발표자 : 김주연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17" name="Google Shape;1917;p1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2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340" name="Google Shape;2340;p52"/>
          <p:cNvSpPr txBox="1"/>
          <p:nvPr>
            <p:ph idx="1" type="body"/>
          </p:nvPr>
        </p:nvSpPr>
        <p:spPr>
          <a:xfrm>
            <a:off x="1349671" y="1200150"/>
            <a:ext cx="64446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Titles: </a:t>
            </a:r>
            <a:r>
              <a:rPr b="1" lang="en" sz="1400"/>
              <a:t>Amatic SC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Body copy: </a:t>
            </a:r>
            <a:r>
              <a:rPr b="1" lang="en" sz="1400"/>
              <a:t>Merriweather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</a:t>
            </a:r>
            <a:r>
              <a:rPr lang="en" sz="1400"/>
              <a:t>e</a:t>
            </a:r>
            <a:r>
              <a:rPr lang="en" sz="1400"/>
              <a:t>se pages: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https://www.fontsquirrel.com/fonts/amatic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4"/>
              </a:rPr>
              <a:t>https://www.fontsquirrel.com/fonts/merriweather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Light gray </a:t>
            </a:r>
            <a:r>
              <a:rPr b="1" lang="en" sz="1400">
                <a:solidFill>
                  <a:schemeClr val="lt2"/>
                </a:solidFill>
                <a:highlight>
                  <a:schemeClr val="dk1"/>
                </a:highlight>
              </a:rPr>
              <a:t>#f5f6f7</a:t>
            </a:r>
            <a:endParaRPr b="1" sz="1400">
              <a:solidFill>
                <a:schemeClr val="lt2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Dark gray </a:t>
            </a:r>
            <a:r>
              <a:rPr b="1" lang="en" sz="1400">
                <a:solidFill>
                  <a:schemeClr val="accent5"/>
                </a:solidFill>
              </a:rPr>
              <a:t>#95a5a6</a:t>
            </a:r>
            <a:endParaRPr b="1" sz="14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Navy </a:t>
            </a:r>
            <a:r>
              <a:rPr b="1" lang="en" sz="1400"/>
              <a:t>#2c3e50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Salmon </a:t>
            </a:r>
            <a:r>
              <a:rPr b="1" lang="en" sz="1400">
                <a:solidFill>
                  <a:schemeClr val="accent1"/>
                </a:solidFill>
              </a:rPr>
              <a:t>#f55d4b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2341" name="Google Shape;2341;p52"/>
          <p:cNvSpPr txBox="1"/>
          <p:nvPr/>
        </p:nvSpPr>
        <p:spPr>
          <a:xfrm>
            <a:off x="1349729" y="4571700"/>
            <a:ext cx="6444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42" name="Google Shape;2342;p5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53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348" name="Google Shape;2348;p53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5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354" name="Google Shape;2354;p5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5" name="Google Shape;2355;p54"/>
          <p:cNvSpPr/>
          <p:nvPr/>
        </p:nvSpPr>
        <p:spPr>
          <a:xfrm>
            <a:off x="7120197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DEC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56" name="Google Shape;2356;p54"/>
          <p:cNvSpPr/>
          <p:nvPr/>
        </p:nvSpPr>
        <p:spPr>
          <a:xfrm>
            <a:off x="6512595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NOV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57" name="Google Shape;2357;p54"/>
          <p:cNvSpPr/>
          <p:nvPr/>
        </p:nvSpPr>
        <p:spPr>
          <a:xfrm>
            <a:off x="5904993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OCT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58" name="Google Shape;2358;p54"/>
          <p:cNvSpPr/>
          <p:nvPr/>
        </p:nvSpPr>
        <p:spPr>
          <a:xfrm>
            <a:off x="5297391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SEP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59" name="Google Shape;2359;p54"/>
          <p:cNvSpPr/>
          <p:nvPr/>
        </p:nvSpPr>
        <p:spPr>
          <a:xfrm>
            <a:off x="4689789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AUG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0" name="Google Shape;2360;p54"/>
          <p:cNvSpPr/>
          <p:nvPr/>
        </p:nvSpPr>
        <p:spPr>
          <a:xfrm>
            <a:off x="4082186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JUL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1" name="Google Shape;2361;p54"/>
          <p:cNvSpPr/>
          <p:nvPr/>
        </p:nvSpPr>
        <p:spPr>
          <a:xfrm>
            <a:off x="3474584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JUN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2" name="Google Shape;2362;p54"/>
          <p:cNvSpPr/>
          <p:nvPr/>
        </p:nvSpPr>
        <p:spPr>
          <a:xfrm>
            <a:off x="2866982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MAY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3" name="Google Shape;2363;p54"/>
          <p:cNvSpPr/>
          <p:nvPr/>
        </p:nvSpPr>
        <p:spPr>
          <a:xfrm>
            <a:off x="2259380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APR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4" name="Google Shape;2364;p54"/>
          <p:cNvSpPr/>
          <p:nvPr/>
        </p:nvSpPr>
        <p:spPr>
          <a:xfrm>
            <a:off x="1651778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MAR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5" name="Google Shape;2365;p54"/>
          <p:cNvSpPr/>
          <p:nvPr/>
        </p:nvSpPr>
        <p:spPr>
          <a:xfrm>
            <a:off x="1044176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FEB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6" name="Google Shape;2366;p54"/>
          <p:cNvSpPr/>
          <p:nvPr/>
        </p:nvSpPr>
        <p:spPr>
          <a:xfrm>
            <a:off x="436574" y="2755950"/>
            <a:ext cx="7575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JAN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7" name="Google Shape;2367;p54"/>
          <p:cNvSpPr/>
          <p:nvPr/>
        </p:nvSpPr>
        <p:spPr>
          <a:xfrm>
            <a:off x="0" y="2755950"/>
            <a:ext cx="5865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368" name="Google Shape;2368;p54"/>
          <p:cNvCxnSpPr/>
          <p:nvPr/>
        </p:nvCxnSpPr>
        <p:spPr>
          <a:xfrm rot="10800000">
            <a:off x="707787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69" name="Google Shape;2369;p54"/>
          <p:cNvSpPr txBox="1"/>
          <p:nvPr/>
        </p:nvSpPr>
        <p:spPr>
          <a:xfrm>
            <a:off x="670026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70" name="Google Shape;2370;p54"/>
          <p:cNvCxnSpPr/>
          <p:nvPr/>
        </p:nvCxnSpPr>
        <p:spPr>
          <a:xfrm rot="10800000">
            <a:off x="192397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71" name="Google Shape;2371;p54"/>
          <p:cNvSpPr txBox="1"/>
          <p:nvPr/>
        </p:nvSpPr>
        <p:spPr>
          <a:xfrm>
            <a:off x="1887600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72" name="Google Shape;2372;p54"/>
          <p:cNvCxnSpPr/>
          <p:nvPr/>
        </p:nvCxnSpPr>
        <p:spPr>
          <a:xfrm rot="10800000">
            <a:off x="3140159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73" name="Google Shape;2373;p54"/>
          <p:cNvSpPr txBox="1"/>
          <p:nvPr/>
        </p:nvSpPr>
        <p:spPr>
          <a:xfrm>
            <a:off x="3105173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74" name="Google Shape;2374;p54"/>
          <p:cNvCxnSpPr/>
          <p:nvPr/>
        </p:nvCxnSpPr>
        <p:spPr>
          <a:xfrm rot="10800000">
            <a:off x="4356346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75" name="Google Shape;2375;p54"/>
          <p:cNvSpPr txBox="1"/>
          <p:nvPr/>
        </p:nvSpPr>
        <p:spPr>
          <a:xfrm>
            <a:off x="4322746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76" name="Google Shape;2376;p54"/>
          <p:cNvCxnSpPr/>
          <p:nvPr/>
        </p:nvCxnSpPr>
        <p:spPr>
          <a:xfrm rot="10800000">
            <a:off x="5572532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77" name="Google Shape;2377;p54"/>
          <p:cNvSpPr txBox="1"/>
          <p:nvPr/>
        </p:nvSpPr>
        <p:spPr>
          <a:xfrm>
            <a:off x="5540319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78" name="Google Shape;2378;p54"/>
          <p:cNvCxnSpPr/>
          <p:nvPr/>
        </p:nvCxnSpPr>
        <p:spPr>
          <a:xfrm rot="10800000">
            <a:off x="678871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79" name="Google Shape;2379;p54"/>
          <p:cNvSpPr txBox="1"/>
          <p:nvPr/>
        </p:nvSpPr>
        <p:spPr>
          <a:xfrm>
            <a:off x="6757893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80" name="Google Shape;2380;p54"/>
          <p:cNvCxnSpPr/>
          <p:nvPr/>
        </p:nvCxnSpPr>
        <p:spPr>
          <a:xfrm rot="10800000">
            <a:off x="1325220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81" name="Google Shape;2381;p54"/>
          <p:cNvSpPr txBox="1"/>
          <p:nvPr/>
        </p:nvSpPr>
        <p:spPr>
          <a:xfrm>
            <a:off x="1260658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82" name="Google Shape;2382;p54"/>
          <p:cNvCxnSpPr/>
          <p:nvPr/>
        </p:nvCxnSpPr>
        <p:spPr>
          <a:xfrm rot="10800000">
            <a:off x="2541406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83" name="Google Shape;2383;p54"/>
          <p:cNvSpPr txBox="1"/>
          <p:nvPr/>
        </p:nvSpPr>
        <p:spPr>
          <a:xfrm>
            <a:off x="2485276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84" name="Google Shape;2384;p54"/>
          <p:cNvCxnSpPr/>
          <p:nvPr/>
        </p:nvCxnSpPr>
        <p:spPr>
          <a:xfrm rot="10800000">
            <a:off x="375759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85" name="Google Shape;2385;p54"/>
          <p:cNvSpPr txBox="1"/>
          <p:nvPr/>
        </p:nvSpPr>
        <p:spPr>
          <a:xfrm>
            <a:off x="3709895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86" name="Google Shape;2386;p54"/>
          <p:cNvCxnSpPr/>
          <p:nvPr/>
        </p:nvCxnSpPr>
        <p:spPr>
          <a:xfrm rot="10800000">
            <a:off x="4973779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87" name="Google Shape;2387;p54"/>
          <p:cNvSpPr txBox="1"/>
          <p:nvPr/>
        </p:nvSpPr>
        <p:spPr>
          <a:xfrm>
            <a:off x="4934514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88" name="Google Shape;2388;p54"/>
          <p:cNvCxnSpPr/>
          <p:nvPr/>
        </p:nvCxnSpPr>
        <p:spPr>
          <a:xfrm rot="10800000">
            <a:off x="6189965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89" name="Google Shape;2389;p54"/>
          <p:cNvSpPr txBox="1"/>
          <p:nvPr/>
        </p:nvSpPr>
        <p:spPr>
          <a:xfrm>
            <a:off x="6159133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90" name="Google Shape;2390;p54"/>
          <p:cNvCxnSpPr/>
          <p:nvPr/>
        </p:nvCxnSpPr>
        <p:spPr>
          <a:xfrm rot="10800000">
            <a:off x="7406151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91" name="Google Shape;2391;p54"/>
          <p:cNvSpPr txBox="1"/>
          <p:nvPr/>
        </p:nvSpPr>
        <p:spPr>
          <a:xfrm>
            <a:off x="7371367" y="3648150"/>
            <a:ext cx="952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397" name="Google Shape;2397;p5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8" name="Google Shape;2398;p55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55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55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401" name="Google Shape;2401;p55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02" name="Google Shape;2402;p55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403" name="Google Shape;2403;p55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404" name="Google Shape;2404;p55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05" name="Google Shape;2405;p55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406" name="Google Shape;2406;p55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407" name="Google Shape;2407;p55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08" name="Google Shape;2408;p55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5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409" name="Google Shape;2409;p55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410" name="Google Shape;2410;p55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11" name="Google Shape;2411;p55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6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412" name="Google Shape;2412;p55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413" name="Google Shape;2413;p55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14" name="Google Shape;2414;p55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4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415" name="Google Shape;2415;p55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416" name="Google Shape;2416;p55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17" name="Google Shape;2417;p55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418" name="Google Shape;2418;p55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9" name="Google Shape;2419;p55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20" name="Google Shape;2420;p55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21" name="Google Shape;2421;p55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22" name="Google Shape;2422;p55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23" name="Google Shape;2423;p55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5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429" name="Google Shape;2429;p5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30" name="Google Shape;2430;p56"/>
          <p:cNvGraphicFramePr/>
          <p:nvPr/>
        </p:nvGraphicFramePr>
        <p:xfrm>
          <a:off x="536088" y="1388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{F7DF6247-DC07-44A3-AD89-AA721474B0C7}</a:tableStyleId>
              </a:tblPr>
              <a:tblGrid>
                <a:gridCol w="13899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  <a:gridCol w="477275"/>
              </a:tblGrid>
              <a:tr h="30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0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0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5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436" name="Google Shape;2436;p5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7" name="Google Shape;2437;p57"/>
          <p:cNvSpPr/>
          <p:nvPr/>
        </p:nvSpPr>
        <p:spPr>
          <a:xfrm>
            <a:off x="1035000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STRENGTHS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8" name="Google Shape;2438;p57"/>
          <p:cNvSpPr/>
          <p:nvPr/>
        </p:nvSpPr>
        <p:spPr>
          <a:xfrm>
            <a:off x="4651913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WEAKNESSES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9" name="Google Shape;2439;p57"/>
          <p:cNvSpPr/>
          <p:nvPr/>
        </p:nvSpPr>
        <p:spPr>
          <a:xfrm>
            <a:off x="1035000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OPPORTUNITIES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40" name="Google Shape;2440;p57"/>
          <p:cNvSpPr/>
          <p:nvPr/>
        </p:nvSpPr>
        <p:spPr>
          <a:xfrm>
            <a:off x="4651913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THREATS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41" name="Google Shape;2441;p57"/>
          <p:cNvSpPr/>
          <p:nvPr/>
        </p:nvSpPr>
        <p:spPr>
          <a:xfrm>
            <a:off x="3511218" y="1759309"/>
            <a:ext cx="1995900" cy="1995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57"/>
          <p:cNvSpPr/>
          <p:nvPr/>
        </p:nvSpPr>
        <p:spPr>
          <a:xfrm rot="5400000">
            <a:off x="3655058" y="1759309"/>
            <a:ext cx="1995900" cy="1995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57"/>
          <p:cNvSpPr/>
          <p:nvPr/>
        </p:nvSpPr>
        <p:spPr>
          <a:xfrm rot="10800000">
            <a:off x="3655058" y="1904256"/>
            <a:ext cx="1995900" cy="1995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57"/>
          <p:cNvSpPr/>
          <p:nvPr/>
        </p:nvSpPr>
        <p:spPr>
          <a:xfrm rot="-5400000">
            <a:off x="3511218" y="1904256"/>
            <a:ext cx="1995900" cy="1995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57"/>
          <p:cNvSpPr/>
          <p:nvPr/>
        </p:nvSpPr>
        <p:spPr>
          <a:xfrm>
            <a:off x="4123112" y="2175625"/>
            <a:ext cx="109135" cy="4033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S</a:t>
            </a:r>
          </a:p>
        </p:txBody>
      </p:sp>
      <p:sp>
        <p:nvSpPr>
          <p:cNvPr id="2446" name="Google Shape;2446;p57"/>
          <p:cNvSpPr/>
          <p:nvPr/>
        </p:nvSpPr>
        <p:spPr>
          <a:xfrm>
            <a:off x="4961733" y="2181999"/>
            <a:ext cx="211131" cy="4033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W</a:t>
            </a:r>
          </a:p>
        </p:txBody>
      </p:sp>
      <p:sp>
        <p:nvSpPr>
          <p:cNvPr id="2447" name="Google Shape;2447;p57"/>
          <p:cNvSpPr/>
          <p:nvPr/>
        </p:nvSpPr>
        <p:spPr>
          <a:xfrm>
            <a:off x="4094553" y="3089177"/>
            <a:ext cx="131574" cy="4089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O</a:t>
            </a:r>
          </a:p>
        </p:txBody>
      </p:sp>
      <p:sp>
        <p:nvSpPr>
          <p:cNvPr id="2448" name="Google Shape;2448;p57"/>
          <p:cNvSpPr/>
          <p:nvPr/>
        </p:nvSpPr>
        <p:spPr>
          <a:xfrm>
            <a:off x="5056079" y="3095551"/>
            <a:ext cx="110155" cy="3896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58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Business Model Canvas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454" name="Google Shape;2454;p5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455" name="Google Shape;2455;p58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Activities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56" name="Google Shape;2456;p58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Resources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57" name="Google Shape;2457;p58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Value Propositions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58" name="Google Shape;2458;p58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</a:t>
            </a:r>
            <a:b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Relationships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59" name="Google Shape;2459;p58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Channels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60" name="Google Shape;2460;p58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 Segments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61" name="Google Shape;2461;p58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Partners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62" name="Google Shape;2462;p58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Cost Structure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63" name="Google Shape;2463;p58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Revenue Streams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64" name="Google Shape;2464;p58"/>
          <p:cNvSpPr/>
          <p:nvPr/>
        </p:nvSpPr>
        <p:spPr>
          <a:xfrm>
            <a:off x="4297253" y="3732400"/>
            <a:ext cx="198541" cy="201044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58"/>
          <p:cNvSpPr/>
          <p:nvPr/>
        </p:nvSpPr>
        <p:spPr>
          <a:xfrm>
            <a:off x="6884808" y="543222"/>
            <a:ext cx="196873" cy="174075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58"/>
          <p:cNvSpPr/>
          <p:nvPr/>
        </p:nvSpPr>
        <p:spPr>
          <a:xfrm>
            <a:off x="1718760" y="543289"/>
            <a:ext cx="191034" cy="191868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58"/>
          <p:cNvSpPr/>
          <p:nvPr/>
        </p:nvSpPr>
        <p:spPr>
          <a:xfrm>
            <a:off x="8626235" y="543217"/>
            <a:ext cx="179355" cy="189925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58"/>
          <p:cNvSpPr/>
          <p:nvPr/>
        </p:nvSpPr>
        <p:spPr>
          <a:xfrm>
            <a:off x="8598149" y="3732570"/>
            <a:ext cx="207443" cy="152946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58"/>
          <p:cNvSpPr/>
          <p:nvPr/>
        </p:nvSpPr>
        <p:spPr>
          <a:xfrm>
            <a:off x="3443920" y="543312"/>
            <a:ext cx="189925" cy="190199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58"/>
          <p:cNvSpPr/>
          <p:nvPr/>
        </p:nvSpPr>
        <p:spPr>
          <a:xfrm>
            <a:off x="5137800" y="543229"/>
            <a:ext cx="219945" cy="226904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58"/>
          <p:cNvSpPr/>
          <p:nvPr/>
        </p:nvSpPr>
        <p:spPr>
          <a:xfrm>
            <a:off x="6828073" y="2141654"/>
            <a:ext cx="253599" cy="242754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58"/>
          <p:cNvSpPr/>
          <p:nvPr/>
        </p:nvSpPr>
        <p:spPr>
          <a:xfrm>
            <a:off x="3380278" y="2137889"/>
            <a:ext cx="253583" cy="230105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59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478" name="Google Shape;2478;p5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79" name="Google Shape;2479;p59"/>
          <p:cNvGrpSpPr/>
          <p:nvPr/>
        </p:nvGrpSpPr>
        <p:grpSpPr>
          <a:xfrm>
            <a:off x="1561743" y="1383183"/>
            <a:ext cx="3318570" cy="2983523"/>
            <a:chOff x="3778727" y="4460423"/>
            <a:chExt cx="720160" cy="647438"/>
          </a:xfrm>
        </p:grpSpPr>
        <p:sp>
          <p:nvSpPr>
            <p:cNvPr id="2480" name="Google Shape;2480;p59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81" name="Google Shape;2481;p59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82" name="Google Shape;2482;p59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83" name="Google Shape;2483;p59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84" name="Google Shape;2484;p59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85" name="Google Shape;2485;p59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86" name="Google Shape;2486;p5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2487" name="Google Shape;2487;p59"/>
          <p:cNvCxnSpPr/>
          <p:nvPr/>
        </p:nvCxnSpPr>
        <p:spPr>
          <a:xfrm>
            <a:off x="4806943" y="1876954"/>
            <a:ext cx="97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88" name="Google Shape;2488;p59"/>
          <p:cNvSpPr txBox="1"/>
          <p:nvPr/>
        </p:nvSpPr>
        <p:spPr>
          <a:xfrm>
            <a:off x="5835664" y="1718713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489" name="Google Shape;2489;p59"/>
          <p:cNvCxnSpPr/>
          <p:nvPr/>
        </p:nvCxnSpPr>
        <p:spPr>
          <a:xfrm>
            <a:off x="4663763" y="2319923"/>
            <a:ext cx="1115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90" name="Google Shape;2490;p59"/>
          <p:cNvSpPr txBox="1"/>
          <p:nvPr/>
        </p:nvSpPr>
        <p:spPr>
          <a:xfrm>
            <a:off x="5835664" y="216167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491" name="Google Shape;2491;p59"/>
          <p:cNvCxnSpPr/>
          <p:nvPr/>
        </p:nvCxnSpPr>
        <p:spPr>
          <a:xfrm>
            <a:off x="4460295" y="2762892"/>
            <a:ext cx="1318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92" name="Google Shape;2492;p59"/>
          <p:cNvSpPr txBox="1"/>
          <p:nvPr/>
        </p:nvSpPr>
        <p:spPr>
          <a:xfrm>
            <a:off x="5835664" y="260463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493" name="Google Shape;2493;p59"/>
          <p:cNvCxnSpPr/>
          <p:nvPr/>
        </p:nvCxnSpPr>
        <p:spPr>
          <a:xfrm>
            <a:off x="4286972" y="3205838"/>
            <a:ext cx="14919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94" name="Google Shape;2494;p59"/>
          <p:cNvSpPr txBox="1"/>
          <p:nvPr/>
        </p:nvSpPr>
        <p:spPr>
          <a:xfrm>
            <a:off x="5835664" y="304759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495" name="Google Shape;2495;p59"/>
          <p:cNvCxnSpPr/>
          <p:nvPr/>
        </p:nvCxnSpPr>
        <p:spPr>
          <a:xfrm>
            <a:off x="4098565" y="3648806"/>
            <a:ext cx="16803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96" name="Google Shape;2496;p59"/>
          <p:cNvSpPr txBox="1"/>
          <p:nvPr/>
        </p:nvSpPr>
        <p:spPr>
          <a:xfrm>
            <a:off x="5835664" y="349055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497" name="Google Shape;2497;p59"/>
          <p:cNvCxnSpPr/>
          <p:nvPr/>
        </p:nvCxnSpPr>
        <p:spPr>
          <a:xfrm>
            <a:off x="3902638" y="4091752"/>
            <a:ext cx="1868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98" name="Google Shape;2498;p59"/>
          <p:cNvSpPr txBox="1"/>
          <p:nvPr/>
        </p:nvSpPr>
        <p:spPr>
          <a:xfrm>
            <a:off x="5835664" y="3933511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60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504" name="Google Shape;2504;p6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5" name="Google Shape;2505;p60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06" name="Google Shape;2506;p60"/>
          <p:cNvSpPr txBox="1"/>
          <p:nvPr/>
        </p:nvSpPr>
        <p:spPr>
          <a:xfrm>
            <a:off x="86032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Imani Jackson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07" name="Google Shape;250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08" name="Google Shape;2508;p60"/>
          <p:cNvSpPr txBox="1"/>
          <p:nvPr/>
        </p:nvSpPr>
        <p:spPr>
          <a:xfrm>
            <a:off x="284005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Marcos Galán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09" name="Google Shape;2509;p60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10" name="Google Shape;2510;p60"/>
          <p:cNvSpPr txBox="1"/>
          <p:nvPr/>
        </p:nvSpPr>
        <p:spPr>
          <a:xfrm>
            <a:off x="481977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Ixchel Valdía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11" name="Google Shape;2511;p60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12" name="Google Shape;2512;p60"/>
          <p:cNvSpPr txBox="1"/>
          <p:nvPr/>
        </p:nvSpPr>
        <p:spPr>
          <a:xfrm>
            <a:off x="679950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Nils Årud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61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Competitor Matrix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518" name="Google Shape;2518;p61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9" name="Google Shape;2519;p61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520" name="Google Shape;2520;p61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1" name="Google Shape;2521;p61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2" name="Google Shape;2522;p61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3" name="Google Shape;2523;p61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4" name="Google Shape;2524;p61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5" name="Google Shape;2525;p61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6" name="Google Shape;2526;p61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7" name="Google Shape;2527;p61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8" name="Google Shape;2528;p61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9" name="Google Shape;2529;p61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0" name="Google Shape;2530;p61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1" name="Google Shape;2531;p61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2" name="Google Shape;2532;p61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3" name="Google Shape;2533;p61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4" name="Google Shape;2534;p61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5" name="Google Shape;2535;p61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6" name="Google Shape;2536;p61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7" name="Google Shape;2537;p61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8" name="Google Shape;2538;p61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9" name="Google Shape;2539;p61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0" name="Google Shape;2540;p61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1" name="Google Shape;2541;p61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2" name="Google Shape;2542;p61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3" name="Google Shape;2543;p61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4" name="Google Shape;2544;p61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5" name="Google Shape;2545;p61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6" name="Google Shape;2546;p61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7" name="Google Shape;2547;p61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8" name="Google Shape;2548;p61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9" name="Google Shape;2549;p61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0" name="Google Shape;2550;p61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1" name="Google Shape;2551;p61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2" name="Google Shape;2552;p61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3" name="Google Shape;2553;p61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4" name="Google Shape;2554;p61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5" name="Google Shape;2555;p61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6" name="Google Shape;2556;p61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7" name="Google Shape;2557;p61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8" name="Google Shape;2558;p61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9" name="Google Shape;2559;p61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0" name="Google Shape;2560;p61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1" name="Google Shape;2561;p61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2" name="Google Shape;2562;p61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3" name="Google Shape;2563;p61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4" name="Google Shape;2564;p61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5" name="Google Shape;2565;p61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6" name="Google Shape;2566;p6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567" name="Google Shape;2567;p61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568" name="Google Shape;2568;p61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9" name="Google Shape;2569;p61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0" name="Google Shape;2570;p61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1" name="Google Shape;2571;p61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2" name="Google Shape;2572;p61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3" name="Google Shape;2573;p61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4" name="Google Shape;2574;p61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5" name="Google Shape;2575;p61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6" name="Google Shape;2576;p61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7" name="Google Shape;2577;p61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8" name="Google Shape;2578;p61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9" name="Google Shape;2579;p61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0" name="Google Shape;2580;p61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1" name="Google Shape;2581;p61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2" name="Google Shape;2582;p61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3" name="Google Shape;2583;p61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4" name="Google Shape;2584;p61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5" name="Google Shape;2585;p61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6" name="Google Shape;2586;p61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7" name="Google Shape;2587;p61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8" name="Google Shape;2588;p61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9" name="Google Shape;2589;p61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590" name="Google Shape;2590;p61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591" name="Google Shape;2591;p61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592" name="Google Shape;2592;p61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LOW VALUE 1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3" name="Google Shape;2593;p61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HIGH VALUE 1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4" name="Google Shape;2594;p61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LOW VALUE 2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5" name="Google Shape;2595;p61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HIGH VALUE 2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6" name="Google Shape;2596;p61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company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7" name="Google Shape;2597;p61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8" name="Google Shape;2598;p61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9" name="Google Shape;2599;p61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00" name="Google Shape;2600;p61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01" name="Google Shape;2601;p61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02" name="Google Shape;2602;p61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3" name="Google Shape;19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50" y="1661888"/>
            <a:ext cx="3438700" cy="17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075" y="933075"/>
            <a:ext cx="4456325" cy="3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17"/>
          <p:cNvSpPr txBox="1"/>
          <p:nvPr/>
        </p:nvSpPr>
        <p:spPr>
          <a:xfrm>
            <a:off x="1735950" y="440475"/>
            <a:ext cx="72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뉴런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26" name="Google Shape;1926;p17"/>
          <p:cNvSpPr txBox="1"/>
          <p:nvPr/>
        </p:nvSpPr>
        <p:spPr>
          <a:xfrm>
            <a:off x="5970975" y="440475"/>
            <a:ext cx="213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인공신경망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27" name="Google Shape;1927;p17"/>
          <p:cNvSpPr/>
          <p:nvPr/>
        </p:nvSpPr>
        <p:spPr>
          <a:xfrm>
            <a:off x="3718325" y="2389600"/>
            <a:ext cx="9765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62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608" name="Google Shape;2608;p6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09" name="Google Shape;2609;p62"/>
          <p:cNvGraphicFramePr/>
          <p:nvPr/>
        </p:nvGraphicFramePr>
        <p:xfrm>
          <a:off x="855300" y="13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{1543BB80-BBA1-426C-8FF8-4C1BC2809508}</a:tableStyleId>
              </a:tblPr>
              <a:tblGrid>
                <a:gridCol w="834575"/>
                <a:gridCol w="956575"/>
                <a:gridCol w="956575"/>
                <a:gridCol w="956575"/>
                <a:gridCol w="956575"/>
                <a:gridCol w="956575"/>
                <a:gridCol w="956575"/>
                <a:gridCol w="956575"/>
              </a:tblGrid>
              <a:tr h="235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SUNDAY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MONDAY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TUESDAY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WEDNESDAY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THURSDAY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FRIDAY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SATURDAY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1"/>
        </a:solidFill>
      </p:bgPr>
    </p:bg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63"/>
          <p:cNvSpPr txBox="1"/>
          <p:nvPr/>
        </p:nvSpPr>
        <p:spPr>
          <a:xfrm>
            <a:off x="6007553" y="725725"/>
            <a:ext cx="1733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means that you can: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Resize them without losing quality.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Change fill color and opacity.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Isn’t that nice? :)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15" name="Google Shape;2615;p6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6" name="Google Shape;2616;p63"/>
          <p:cNvSpPr/>
          <p:nvPr/>
        </p:nvSpPr>
        <p:spPr>
          <a:xfrm>
            <a:off x="1276218" y="672456"/>
            <a:ext cx="292701" cy="375547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63"/>
          <p:cNvSpPr/>
          <p:nvPr/>
        </p:nvSpPr>
        <p:spPr>
          <a:xfrm>
            <a:off x="1726254" y="724915"/>
            <a:ext cx="312275" cy="264384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63"/>
          <p:cNvSpPr/>
          <p:nvPr/>
        </p:nvSpPr>
        <p:spPr>
          <a:xfrm>
            <a:off x="2190047" y="725736"/>
            <a:ext cx="303087" cy="267720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63"/>
          <p:cNvSpPr/>
          <p:nvPr/>
        </p:nvSpPr>
        <p:spPr>
          <a:xfrm>
            <a:off x="2680052" y="718670"/>
            <a:ext cx="246897" cy="277285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63"/>
          <p:cNvSpPr/>
          <p:nvPr/>
        </p:nvSpPr>
        <p:spPr>
          <a:xfrm>
            <a:off x="3155480" y="716172"/>
            <a:ext cx="210265" cy="279783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63"/>
          <p:cNvSpPr/>
          <p:nvPr/>
        </p:nvSpPr>
        <p:spPr>
          <a:xfrm>
            <a:off x="3556805" y="712836"/>
            <a:ext cx="324765" cy="286866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63"/>
          <p:cNvSpPr/>
          <p:nvPr/>
        </p:nvSpPr>
        <p:spPr>
          <a:xfrm>
            <a:off x="4040582" y="695760"/>
            <a:ext cx="278534" cy="321839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63"/>
          <p:cNvSpPr/>
          <p:nvPr/>
        </p:nvSpPr>
        <p:spPr>
          <a:xfrm>
            <a:off x="4478129" y="716582"/>
            <a:ext cx="324337" cy="283530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63"/>
          <p:cNvSpPr/>
          <p:nvPr/>
        </p:nvSpPr>
        <p:spPr>
          <a:xfrm>
            <a:off x="4955644" y="721579"/>
            <a:ext cx="286866" cy="273538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63"/>
          <p:cNvSpPr/>
          <p:nvPr/>
        </p:nvSpPr>
        <p:spPr>
          <a:xfrm>
            <a:off x="5420258" y="714923"/>
            <a:ext cx="278534" cy="284368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63"/>
          <p:cNvSpPr/>
          <p:nvPr/>
        </p:nvSpPr>
        <p:spPr>
          <a:xfrm>
            <a:off x="1279554" y="1137072"/>
            <a:ext cx="288526" cy="357223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63"/>
          <p:cNvSpPr/>
          <p:nvPr/>
        </p:nvSpPr>
        <p:spPr>
          <a:xfrm>
            <a:off x="1739583" y="1137072"/>
            <a:ext cx="288526" cy="357223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63"/>
          <p:cNvSpPr/>
          <p:nvPr/>
        </p:nvSpPr>
        <p:spPr>
          <a:xfrm>
            <a:off x="2191707" y="1190779"/>
            <a:ext cx="297680" cy="256051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63"/>
          <p:cNvSpPr/>
          <p:nvPr/>
        </p:nvSpPr>
        <p:spPr>
          <a:xfrm>
            <a:off x="2651325" y="1164961"/>
            <a:ext cx="297269" cy="301016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63"/>
          <p:cNvSpPr/>
          <p:nvPr/>
        </p:nvSpPr>
        <p:spPr>
          <a:xfrm>
            <a:off x="3113441" y="1184534"/>
            <a:ext cx="294771" cy="260637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63"/>
          <p:cNvSpPr/>
          <p:nvPr/>
        </p:nvSpPr>
        <p:spPr>
          <a:xfrm>
            <a:off x="3578466" y="1184534"/>
            <a:ext cx="286028" cy="263545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63"/>
          <p:cNvSpPr/>
          <p:nvPr/>
        </p:nvSpPr>
        <p:spPr>
          <a:xfrm>
            <a:off x="4045989" y="1187443"/>
            <a:ext cx="265222" cy="257728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63"/>
          <p:cNvSpPr/>
          <p:nvPr/>
        </p:nvSpPr>
        <p:spPr>
          <a:xfrm>
            <a:off x="4491457" y="1172866"/>
            <a:ext cx="293933" cy="288115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63"/>
          <p:cNvSpPr/>
          <p:nvPr/>
        </p:nvSpPr>
        <p:spPr>
          <a:xfrm>
            <a:off x="4921510" y="1141230"/>
            <a:ext cx="358882" cy="353475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63"/>
          <p:cNvSpPr/>
          <p:nvPr/>
        </p:nvSpPr>
        <p:spPr>
          <a:xfrm>
            <a:off x="5390281" y="1153720"/>
            <a:ext cx="336400" cy="321428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63"/>
          <p:cNvSpPr/>
          <p:nvPr/>
        </p:nvSpPr>
        <p:spPr>
          <a:xfrm>
            <a:off x="1256644" y="1663710"/>
            <a:ext cx="329761" cy="233996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63"/>
          <p:cNvSpPr/>
          <p:nvPr/>
        </p:nvSpPr>
        <p:spPr>
          <a:xfrm>
            <a:off x="1718350" y="1619584"/>
            <a:ext cx="327246" cy="316843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63"/>
          <p:cNvSpPr/>
          <p:nvPr/>
        </p:nvSpPr>
        <p:spPr>
          <a:xfrm>
            <a:off x="2190458" y="1633734"/>
            <a:ext cx="294771" cy="297697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63"/>
          <p:cNvSpPr/>
          <p:nvPr/>
        </p:nvSpPr>
        <p:spPr>
          <a:xfrm>
            <a:off x="2647578" y="1624580"/>
            <a:ext cx="307261" cy="306423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63"/>
          <p:cNvSpPr/>
          <p:nvPr/>
        </p:nvSpPr>
        <p:spPr>
          <a:xfrm>
            <a:off x="3117599" y="1634162"/>
            <a:ext cx="286028" cy="287277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63"/>
          <p:cNvSpPr/>
          <p:nvPr/>
        </p:nvSpPr>
        <p:spPr>
          <a:xfrm>
            <a:off x="3590528" y="1600438"/>
            <a:ext cx="260637" cy="354297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63"/>
          <p:cNvSpPr/>
          <p:nvPr/>
        </p:nvSpPr>
        <p:spPr>
          <a:xfrm>
            <a:off x="4016013" y="1670794"/>
            <a:ext cx="327246" cy="211086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63"/>
          <p:cNvSpPr/>
          <p:nvPr/>
        </p:nvSpPr>
        <p:spPr>
          <a:xfrm>
            <a:off x="4489780" y="1625829"/>
            <a:ext cx="301444" cy="304763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63"/>
          <p:cNvSpPr/>
          <p:nvPr/>
        </p:nvSpPr>
        <p:spPr>
          <a:xfrm>
            <a:off x="4948988" y="1614178"/>
            <a:ext cx="303104" cy="315166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63"/>
          <p:cNvSpPr/>
          <p:nvPr/>
        </p:nvSpPr>
        <p:spPr>
          <a:xfrm>
            <a:off x="5394867" y="1623331"/>
            <a:ext cx="324337" cy="303925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63"/>
          <p:cNvSpPr/>
          <p:nvPr/>
        </p:nvSpPr>
        <p:spPr>
          <a:xfrm>
            <a:off x="1294953" y="2097511"/>
            <a:ext cx="253981" cy="277302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63"/>
          <p:cNvSpPr/>
          <p:nvPr/>
        </p:nvSpPr>
        <p:spPr>
          <a:xfrm>
            <a:off x="1743740" y="2097939"/>
            <a:ext cx="271057" cy="272699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63"/>
          <p:cNvSpPr/>
          <p:nvPr/>
        </p:nvSpPr>
        <p:spPr>
          <a:xfrm>
            <a:off x="2209193" y="2097939"/>
            <a:ext cx="271040" cy="272699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63"/>
          <p:cNvSpPr/>
          <p:nvPr/>
        </p:nvSpPr>
        <p:spPr>
          <a:xfrm>
            <a:off x="2665475" y="2097939"/>
            <a:ext cx="270629" cy="272699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63"/>
          <p:cNvSpPr/>
          <p:nvPr/>
        </p:nvSpPr>
        <p:spPr>
          <a:xfrm>
            <a:off x="3188364" y="2055473"/>
            <a:ext cx="146154" cy="360559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63"/>
          <p:cNvSpPr/>
          <p:nvPr/>
        </p:nvSpPr>
        <p:spPr>
          <a:xfrm>
            <a:off x="3657154" y="2057971"/>
            <a:ext cx="126580" cy="356384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63"/>
          <p:cNvSpPr/>
          <p:nvPr/>
        </p:nvSpPr>
        <p:spPr>
          <a:xfrm>
            <a:off x="4121340" y="2097511"/>
            <a:ext cx="115339" cy="273127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63"/>
          <p:cNvSpPr/>
          <p:nvPr/>
        </p:nvSpPr>
        <p:spPr>
          <a:xfrm>
            <a:off x="4505196" y="2093764"/>
            <a:ext cx="268541" cy="284368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63"/>
          <p:cNvSpPr/>
          <p:nvPr/>
        </p:nvSpPr>
        <p:spPr>
          <a:xfrm>
            <a:off x="4953984" y="2101259"/>
            <a:ext cx="294360" cy="271878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63"/>
          <p:cNvSpPr/>
          <p:nvPr/>
        </p:nvSpPr>
        <p:spPr>
          <a:xfrm>
            <a:off x="5419420" y="2055045"/>
            <a:ext cx="270629" cy="324765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63"/>
          <p:cNvSpPr/>
          <p:nvPr/>
        </p:nvSpPr>
        <p:spPr>
          <a:xfrm>
            <a:off x="1371981" y="2527993"/>
            <a:ext cx="99512" cy="336417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63"/>
          <p:cNvSpPr/>
          <p:nvPr/>
        </p:nvSpPr>
        <p:spPr>
          <a:xfrm>
            <a:off x="1773717" y="2515503"/>
            <a:ext cx="215261" cy="360559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63"/>
          <p:cNvSpPr/>
          <p:nvPr/>
        </p:nvSpPr>
        <p:spPr>
          <a:xfrm>
            <a:off x="2202520" y="2515503"/>
            <a:ext cx="281870" cy="360559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63"/>
          <p:cNvSpPr/>
          <p:nvPr/>
        </p:nvSpPr>
        <p:spPr>
          <a:xfrm>
            <a:off x="3088033" y="2576704"/>
            <a:ext cx="340164" cy="189853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63"/>
          <p:cNvSpPr/>
          <p:nvPr/>
        </p:nvSpPr>
        <p:spPr>
          <a:xfrm>
            <a:off x="2634660" y="2537146"/>
            <a:ext cx="330172" cy="312275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63"/>
          <p:cNvSpPr/>
          <p:nvPr/>
        </p:nvSpPr>
        <p:spPr>
          <a:xfrm>
            <a:off x="3572221" y="2545068"/>
            <a:ext cx="292273" cy="294771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63"/>
          <p:cNvSpPr/>
          <p:nvPr/>
        </p:nvSpPr>
        <p:spPr>
          <a:xfrm>
            <a:off x="4031001" y="2547566"/>
            <a:ext cx="296020" cy="294771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63"/>
          <p:cNvSpPr/>
          <p:nvPr/>
        </p:nvSpPr>
        <p:spPr>
          <a:xfrm>
            <a:off x="4450240" y="2547566"/>
            <a:ext cx="385523" cy="311847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63"/>
          <p:cNvSpPr/>
          <p:nvPr/>
        </p:nvSpPr>
        <p:spPr>
          <a:xfrm>
            <a:off x="4982711" y="2535077"/>
            <a:ext cx="231909" cy="322660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63"/>
          <p:cNvSpPr/>
          <p:nvPr/>
        </p:nvSpPr>
        <p:spPr>
          <a:xfrm>
            <a:off x="5444827" y="2551314"/>
            <a:ext cx="226485" cy="310170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63"/>
          <p:cNvSpPr/>
          <p:nvPr/>
        </p:nvSpPr>
        <p:spPr>
          <a:xfrm>
            <a:off x="1265815" y="3027581"/>
            <a:ext cx="327246" cy="258977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63"/>
          <p:cNvSpPr/>
          <p:nvPr/>
        </p:nvSpPr>
        <p:spPr>
          <a:xfrm>
            <a:off x="1722507" y="3046727"/>
            <a:ext cx="318930" cy="216510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63"/>
          <p:cNvSpPr/>
          <p:nvPr/>
        </p:nvSpPr>
        <p:spPr>
          <a:xfrm>
            <a:off x="2191707" y="3037573"/>
            <a:ext cx="302676" cy="236494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63"/>
          <p:cNvSpPr/>
          <p:nvPr/>
        </p:nvSpPr>
        <p:spPr>
          <a:xfrm>
            <a:off x="2649648" y="3031328"/>
            <a:ext cx="304780" cy="247736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63"/>
          <p:cNvSpPr/>
          <p:nvPr/>
        </p:nvSpPr>
        <p:spPr>
          <a:xfrm>
            <a:off x="3125931" y="3011344"/>
            <a:ext cx="275197" cy="277695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63"/>
          <p:cNvSpPr/>
          <p:nvPr/>
        </p:nvSpPr>
        <p:spPr>
          <a:xfrm>
            <a:off x="3560980" y="3046316"/>
            <a:ext cx="311008" cy="229000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63"/>
          <p:cNvSpPr/>
          <p:nvPr/>
        </p:nvSpPr>
        <p:spPr>
          <a:xfrm>
            <a:off x="4021847" y="3046316"/>
            <a:ext cx="310598" cy="229000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63"/>
          <p:cNvSpPr/>
          <p:nvPr/>
        </p:nvSpPr>
        <p:spPr>
          <a:xfrm>
            <a:off x="4490208" y="3023834"/>
            <a:ext cx="299339" cy="262296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63"/>
          <p:cNvSpPr/>
          <p:nvPr/>
        </p:nvSpPr>
        <p:spPr>
          <a:xfrm>
            <a:off x="4934821" y="2992198"/>
            <a:ext cx="328512" cy="330993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63"/>
          <p:cNvSpPr/>
          <p:nvPr/>
        </p:nvSpPr>
        <p:spPr>
          <a:xfrm>
            <a:off x="5418598" y="3010933"/>
            <a:ext cx="281442" cy="285189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63"/>
          <p:cNvSpPr/>
          <p:nvPr/>
        </p:nvSpPr>
        <p:spPr>
          <a:xfrm>
            <a:off x="1261229" y="3458884"/>
            <a:ext cx="320590" cy="31225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63"/>
          <p:cNvSpPr/>
          <p:nvPr/>
        </p:nvSpPr>
        <p:spPr>
          <a:xfrm>
            <a:off x="1707108" y="3509255"/>
            <a:ext cx="341824" cy="209016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63"/>
          <p:cNvSpPr/>
          <p:nvPr/>
        </p:nvSpPr>
        <p:spPr>
          <a:xfrm>
            <a:off x="2247484" y="3437650"/>
            <a:ext cx="200700" cy="342234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63"/>
          <p:cNvSpPr/>
          <p:nvPr/>
        </p:nvSpPr>
        <p:spPr>
          <a:xfrm>
            <a:off x="2678803" y="3470536"/>
            <a:ext cx="251893" cy="316022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63"/>
          <p:cNvSpPr/>
          <p:nvPr/>
        </p:nvSpPr>
        <p:spPr>
          <a:xfrm>
            <a:off x="3119686" y="3494694"/>
            <a:ext cx="283530" cy="246470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63"/>
          <p:cNvSpPr/>
          <p:nvPr/>
        </p:nvSpPr>
        <p:spPr>
          <a:xfrm>
            <a:off x="3578038" y="3472623"/>
            <a:ext cx="284368" cy="284779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63"/>
          <p:cNvSpPr/>
          <p:nvPr/>
        </p:nvSpPr>
        <p:spPr>
          <a:xfrm>
            <a:off x="4036835" y="3468876"/>
            <a:ext cx="286439" cy="293111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63"/>
          <p:cNvSpPr/>
          <p:nvPr/>
        </p:nvSpPr>
        <p:spPr>
          <a:xfrm>
            <a:off x="4474792" y="3471784"/>
            <a:ext cx="330582" cy="279372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63"/>
          <p:cNvSpPr/>
          <p:nvPr/>
        </p:nvSpPr>
        <p:spPr>
          <a:xfrm>
            <a:off x="4948988" y="3465967"/>
            <a:ext cx="301016" cy="297269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63"/>
          <p:cNvSpPr/>
          <p:nvPr/>
        </p:nvSpPr>
        <p:spPr>
          <a:xfrm>
            <a:off x="5416511" y="3451800"/>
            <a:ext cx="288526" cy="322677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63"/>
          <p:cNvSpPr/>
          <p:nvPr/>
        </p:nvSpPr>
        <p:spPr>
          <a:xfrm>
            <a:off x="1239175" y="3971800"/>
            <a:ext cx="371373" cy="209426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63"/>
          <p:cNvSpPr/>
          <p:nvPr/>
        </p:nvSpPr>
        <p:spPr>
          <a:xfrm>
            <a:off x="1730429" y="3916416"/>
            <a:ext cx="299357" cy="315183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63"/>
          <p:cNvSpPr/>
          <p:nvPr/>
        </p:nvSpPr>
        <p:spPr>
          <a:xfrm>
            <a:off x="2178806" y="3898519"/>
            <a:ext cx="329316" cy="339736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63"/>
          <p:cNvSpPr/>
          <p:nvPr/>
        </p:nvSpPr>
        <p:spPr>
          <a:xfrm>
            <a:off x="2655483" y="3927246"/>
            <a:ext cx="290613" cy="294360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63"/>
          <p:cNvSpPr/>
          <p:nvPr/>
        </p:nvSpPr>
        <p:spPr>
          <a:xfrm>
            <a:off x="3086373" y="3928085"/>
            <a:ext cx="349318" cy="291435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63"/>
          <p:cNvSpPr/>
          <p:nvPr/>
        </p:nvSpPr>
        <p:spPr>
          <a:xfrm>
            <a:off x="3585532" y="3903105"/>
            <a:ext cx="269380" cy="325997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63"/>
          <p:cNvSpPr/>
          <p:nvPr/>
        </p:nvSpPr>
        <p:spPr>
          <a:xfrm>
            <a:off x="3988534" y="3899357"/>
            <a:ext cx="386789" cy="350977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63"/>
          <p:cNvSpPr/>
          <p:nvPr/>
        </p:nvSpPr>
        <p:spPr>
          <a:xfrm>
            <a:off x="4453559" y="3893934"/>
            <a:ext cx="379705" cy="363468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63"/>
          <p:cNvSpPr/>
          <p:nvPr/>
        </p:nvSpPr>
        <p:spPr>
          <a:xfrm>
            <a:off x="4931074" y="3980954"/>
            <a:ext cx="337666" cy="195687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63"/>
          <p:cNvSpPr/>
          <p:nvPr/>
        </p:nvSpPr>
        <p:spPr>
          <a:xfrm>
            <a:off x="5436495" y="3945143"/>
            <a:ext cx="251893" cy="276463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63"/>
          <p:cNvSpPr/>
          <p:nvPr/>
        </p:nvSpPr>
        <p:spPr>
          <a:xfrm>
            <a:off x="6007541" y="2607501"/>
            <a:ext cx="358882" cy="353475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63"/>
          <p:cNvSpPr/>
          <p:nvPr/>
        </p:nvSpPr>
        <p:spPr>
          <a:xfrm>
            <a:off x="6803927" y="2607493"/>
            <a:ext cx="865009" cy="852080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63"/>
          <p:cNvSpPr/>
          <p:nvPr/>
        </p:nvSpPr>
        <p:spPr>
          <a:xfrm>
            <a:off x="6152154" y="2772578"/>
            <a:ext cx="341824" cy="209016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63"/>
          <p:cNvSpPr/>
          <p:nvPr/>
        </p:nvSpPr>
        <p:spPr>
          <a:xfrm>
            <a:off x="7152500" y="3005410"/>
            <a:ext cx="823893" cy="50384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4" name="Google Shape;2704;p64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2705" name="Google Shape;2705;p64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64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64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64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64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64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1" name="Google Shape;2711;p64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2712" name="Google Shape;2712;p64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64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64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64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6" name="Google Shape;2716;p64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2717" name="Google Shape;2717;p64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64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64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0" name="Google Shape;2720;p64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2721" name="Google Shape;2721;p64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64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64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64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64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6" name="Google Shape;2726;p64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2727" name="Google Shape;2727;p64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64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0" name="Google Shape;2730;p64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2731" name="Google Shape;2731;p64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64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64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64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5" name="Google Shape;2735;p64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2736" name="Google Shape;2736;p64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64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64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64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64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1" name="Google Shape;2741;p64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2742" name="Google Shape;2742;p64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64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64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64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64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64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8" name="Google Shape;2748;p64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2749" name="Google Shape;2749;p64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64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1" name="Google Shape;2751;p64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2752" name="Google Shape;2752;p64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64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64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5" name="Google Shape;2755;p64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2756" name="Google Shape;2756;p64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64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64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64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64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64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2" name="Google Shape;2762;p64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2763" name="Google Shape;2763;p64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64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64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64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64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8" name="Google Shape;2768;p64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2769" name="Google Shape;2769;p64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64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64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2" name="Google Shape;2772;p64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2773" name="Google Shape;2773;p64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774" name="Google Shape;2774;p64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64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6" name="Google Shape;2776;p64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7" name="Google Shape;2777;p64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8" name="Google Shape;2778;p64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64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0" name="Google Shape;2780;p64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64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64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64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4" name="Google Shape;2784;p64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64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64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64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64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64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0" name="Google Shape;2790;p64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2791" name="Google Shape;2791;p64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64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64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64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5" name="Google Shape;2795;p64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2796" name="Google Shape;2796;p64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64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64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64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64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1" name="Google Shape;2801;p64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2802" name="Google Shape;2802;p64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64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64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64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64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64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8" name="Google Shape;2808;p64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2809" name="Google Shape;2809;p64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p64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64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64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3" name="Google Shape;2813;p64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2814" name="Google Shape;2814;p64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64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64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64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8" name="Google Shape;2818;p64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2819" name="Google Shape;2819;p64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64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64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64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64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24" name="Google Shape;2824;p64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825" name="Google Shape;2825;p64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64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64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64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64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64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64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64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64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64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35" name="Google Shape;2835;p64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2836" name="Google Shape;2836;p64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p64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8" name="Google Shape;2838;p64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39" name="Google Shape;2839;p64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2840" name="Google Shape;2840;p64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64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64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64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64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64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64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64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64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64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50" name="Google Shape;2850;p64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2851" name="Google Shape;2851;p64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64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64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64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55" name="Google Shape;2855;p64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856" name="Google Shape;2856;p64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64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64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64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64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64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64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64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64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64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66" name="Google Shape;2866;p64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2867" name="Google Shape;2867;p64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64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64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64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64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64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6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4" name="Google Shape;2874;p64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2875" name="Google Shape;2875;p64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64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64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8" name="Google Shape;2878;p64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9" name="Google Shape;2879;p64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2880" name="Google Shape;2880;p64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p64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64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64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4" name="Google Shape;2884;p64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2885" name="Google Shape;2885;p64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64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7" name="Google Shape;2887;p64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64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64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0" name="Google Shape;2890;p64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2891" name="Google Shape;2891;p64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64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64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64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64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64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7" name="Google Shape;2897;p64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2898" name="Google Shape;2898;p64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64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64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1" name="Google Shape;2901;p64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2902" name="Google Shape;2902;p64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64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64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64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64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7" name="Google Shape;2907;p64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2908" name="Google Shape;2908;p64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64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64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64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64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64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4" name="Google Shape;2914;p64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2915" name="Google Shape;2915;p64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64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64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8" name="Google Shape;2918;p64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2919" name="Google Shape;2919;p64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64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64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64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3" name="Google Shape;2923;p64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2924" name="Google Shape;2924;p64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64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64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64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64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64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0" name="Google Shape;2930;p64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2931" name="Google Shape;2931;p64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64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64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64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64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64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64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8" name="Google Shape;2938;p64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2939" name="Google Shape;2939;p64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64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64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64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3" name="Google Shape;2943;p64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2944" name="Google Shape;2944;p64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64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64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7" name="Google Shape;2947;p64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2948" name="Google Shape;2948;p64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64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64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1" name="Google Shape;2951;p64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2952" name="Google Shape;2952;p64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64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64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64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6" name="Google Shape;2956;p64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2957" name="Google Shape;2957;p64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64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64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64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1" name="Google Shape;2961;p64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2962" name="Google Shape;2962;p64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64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64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64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64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7" name="Google Shape;2967;p64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2968" name="Google Shape;2968;p64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64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64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64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64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64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4" name="Google Shape;2974;p64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2975" name="Google Shape;2975;p64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64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64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64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64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64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64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2" name="Google Shape;2982;p64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2983" name="Google Shape;2983;p64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64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64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64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64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64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64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64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64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64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64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64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5" name="Google Shape;2995;p64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2996" name="Google Shape;2996;p64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64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64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64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0" name="Google Shape;3000;p64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3001" name="Google Shape;3001;p64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64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64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4" name="Google Shape;3004;p64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3005" name="Google Shape;3005;p64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64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64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64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64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64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1" name="Google Shape;3011;p64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3012" name="Google Shape;3012;p64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64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64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64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64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64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64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64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0" name="Google Shape;3020;p64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3021" name="Google Shape;3021;p64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64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64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64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64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64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64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8" name="Google Shape;3028;p64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9" name="Google Shape;3029;p64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0" name="Google Shape;3030;p64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1" name="Google Shape;3031;p64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2" name="Google Shape;3032;p64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3" name="Google Shape;3033;p64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3034" name="Google Shape;3034;p64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5" name="Google Shape;3035;p64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6" name="Google Shape;3036;p64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7" name="Google Shape;3037;p64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8" name="Google Shape;3038;p64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9" name="Google Shape;3039;p64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0" name="Google Shape;3040;p64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64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2" name="Google Shape;3042;p64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3" name="Google Shape;3043;p64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4" name="Google Shape;3044;p64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5" name="Google Shape;3045;p64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6" name="Google Shape;3046;p64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3047" name="Google Shape;3047;p64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8" name="Google Shape;3048;p64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64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0" name="Google Shape;3050;p64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1" name="Google Shape;3051;p64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64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64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64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64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64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64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64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9" name="Google Shape;3059;p64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3060" name="Google Shape;3060;p64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64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64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64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64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64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6" name="Google Shape;3066;p64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3067" name="Google Shape;3067;p64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64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64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64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64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64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64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64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64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64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64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64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64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64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64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2" name="Google Shape;3082;p64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3083" name="Google Shape;3083;p64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64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64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64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7" name="Google Shape;3087;p64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3088" name="Google Shape;3088;p64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3089" name="Google Shape;3089;p64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0" name="Google Shape;3090;p64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1" name="Google Shape;3091;p64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2" name="Google Shape;3092;p64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3093" name="Google Shape;3093;p64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4" name="Google Shape;3094;p64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5" name="Google Shape;3095;p64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6" name="Google Shape;3096;p64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3097" name="Google Shape;3097;p64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64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64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0" name="Google Shape;3100;p64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3101" name="Google Shape;3101;p64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64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3" name="Google Shape;3103;p64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04" name="Google Shape;3104;p64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3105" name="Google Shape;3105;p64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64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64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64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64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64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64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64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3" name="Google Shape;3113;p64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3114" name="Google Shape;3114;p64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64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64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64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64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64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64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64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64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64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64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5" name="Google Shape;3125;p64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6" name="Google Shape;3126;p64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7" name="Google Shape;3127;p64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8" name="Google Shape;3128;p64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9" name="Google Shape;3129;p64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0" name="Google Shape;3130;p64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1" name="Google Shape;3131;p64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2" name="Google Shape;3132;p64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3" name="Google Shape;3133;p64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4" name="Google Shape;3134;p64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5" name="Google Shape;3135;p64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6" name="Google Shape;3136;p64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7" name="Google Shape;3137;p64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8" name="Google Shape;3138;p64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3139" name="Google Shape;3139;p64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3140" name="Google Shape;3140;p6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6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2" name="Google Shape;3142;p64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3143" name="Google Shape;3143;p6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6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5" name="Google Shape;3145;p64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3146" name="Google Shape;3146;p6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6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48" name="Google Shape;3148;p64"/>
          <p:cNvSpPr txBox="1"/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3149" name="Google Shape;3149;p6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1"/>
        </a:solidFill>
      </p:bgPr>
    </p:bg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65"/>
          <p:cNvSpPr txBox="1"/>
          <p:nvPr/>
        </p:nvSpPr>
        <p:spPr>
          <a:xfrm>
            <a:off x="1089100" y="914300"/>
            <a:ext cx="66768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You can also use any emoji as an icon!</a:t>
            </a:r>
            <a:endParaRPr b="1"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And of course it resizes without losing quality.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How? Follow Google instructions https://twitter.com/googledocs/status/730087240156643328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55" name="Google Shape;3155;p65"/>
          <p:cNvSpPr txBox="1"/>
          <p:nvPr/>
        </p:nvSpPr>
        <p:spPr>
          <a:xfrm>
            <a:off x="1088967" y="2180739"/>
            <a:ext cx="6676800" cy="1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56" name="Google Shape;3156;p6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1" name="Google Shape;3161;p6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2" name="Google Shape;3162;p66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63" name="Google Shape;3163;p66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3164" name="Google Shape;3164;p66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3165" name="Google Shape;3165;p66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66" name="Google Shape;3166;p66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3167" name="Google Shape;3167;p66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3168" name="Google Shape;3168;p66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69" name="Google Shape;3169;p66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3170" name="Google Shape;3170;p66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3171" name="Google Shape;3171;p66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72" name="Google Shape;3172;p66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3173" name="Google Shape;3173;p66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3174" name="Google Shape;3174;p66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75" name="Google Shape;3175;p66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3176" name="Google Shape;3176;p6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3" name="Google Shape;1933;p18"/>
          <p:cNvSpPr txBox="1"/>
          <p:nvPr/>
        </p:nvSpPr>
        <p:spPr>
          <a:xfrm>
            <a:off x="3828450" y="105900"/>
            <a:ext cx="148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심층</a:t>
            </a: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신경망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934" name="Google Shape;19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700" y="675300"/>
            <a:ext cx="5462600" cy="37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0" name="Google Shape;19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663" y="958953"/>
            <a:ext cx="6863825" cy="32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19"/>
          <p:cNvSpPr txBox="1"/>
          <p:nvPr/>
        </p:nvSpPr>
        <p:spPr>
          <a:xfrm>
            <a:off x="3183300" y="321600"/>
            <a:ext cx="2777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규제 방법 : 드롭아웃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0"/>
          <p:cNvSpPr txBox="1"/>
          <p:nvPr>
            <p:ph type="ctrTitle"/>
          </p:nvPr>
        </p:nvSpPr>
        <p:spPr>
          <a:xfrm>
            <a:off x="873150" y="1411900"/>
            <a:ext cx="7397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이미지를 위한 </a:t>
            </a:r>
            <a:r>
              <a:rPr lang="en">
                <a:latin typeface="Jua"/>
                <a:ea typeface="Jua"/>
                <a:cs typeface="Jua"/>
                <a:sym typeface="Jua"/>
              </a:rPr>
              <a:t>인공신경망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47" name="Google Shape;1947;p20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발표자 : 윤주희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48" name="Google Shape;1948;p2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2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4" name="Google Shape;1954;p21"/>
          <p:cNvSpPr txBox="1"/>
          <p:nvPr/>
        </p:nvSpPr>
        <p:spPr>
          <a:xfrm>
            <a:off x="3828450" y="321600"/>
            <a:ext cx="148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밀집층</a:t>
            </a:r>
            <a:endParaRPr b="1" sz="2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955" name="Google Shape;19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1057825"/>
            <a:ext cx="63246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